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72" r:id="rId4"/>
    <p:sldId id="258" r:id="rId5"/>
    <p:sldId id="277" r:id="rId6"/>
    <p:sldId id="259" r:id="rId7"/>
    <p:sldId id="261" r:id="rId8"/>
    <p:sldId id="269" r:id="rId9"/>
    <p:sldId id="257" r:id="rId10"/>
    <p:sldId id="270" r:id="rId11"/>
    <p:sldId id="271" r:id="rId12"/>
    <p:sldId id="260" r:id="rId13"/>
    <p:sldId id="264" r:id="rId14"/>
    <p:sldId id="274" r:id="rId15"/>
    <p:sldId id="263" r:id="rId16"/>
    <p:sldId id="287" r:id="rId17"/>
    <p:sldId id="275" r:id="rId18"/>
    <p:sldId id="265" r:id="rId19"/>
    <p:sldId id="266" r:id="rId20"/>
    <p:sldId id="267" r:id="rId21"/>
    <p:sldId id="276" r:id="rId22"/>
    <p:sldId id="268" r:id="rId23"/>
    <p:sldId id="278" r:id="rId24"/>
    <p:sldId id="279" r:id="rId25"/>
    <p:sldId id="280" r:id="rId26"/>
    <p:sldId id="281" r:id="rId27"/>
    <p:sldId id="282" r:id="rId28"/>
    <p:sldId id="283"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15" autoAdjust="0"/>
  </p:normalViewPr>
  <p:slideViewPr>
    <p:cSldViewPr>
      <p:cViewPr varScale="1">
        <p:scale>
          <a:sx n="77" d="100"/>
          <a:sy n="77" d="100"/>
        </p:scale>
        <p:origin x="-96"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iscover.ukdataservice.ac.uk/Catalogue/?sn=6299&amp;type=Data%20catalogu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iser.essex.ac.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1447800"/>
            <a:ext cx="8153400" cy="1470025"/>
          </a:xfrm>
        </p:spPr>
        <p:txBody>
          <a:bodyPr/>
          <a:lstStyle/>
          <a:p>
            <a:pPr algn="l"/>
            <a:r>
              <a:rPr lang="en-GB" sz="4000" b="1" dirty="0" smtClean="0">
                <a:solidFill>
                  <a:srgbClr val="FF3300"/>
                </a:solidFill>
              </a:rPr>
              <a:t>European Quality of Life Survey 2007</a:t>
            </a:r>
            <a:endParaRPr lang="en-GB" sz="3600" dirty="0"/>
          </a:p>
        </p:txBody>
      </p:sp>
      <p:sp>
        <p:nvSpPr>
          <p:cNvPr id="3" name="Subtitle 2"/>
          <p:cNvSpPr>
            <a:spLocks noGrp="1"/>
          </p:cNvSpPr>
          <p:nvPr>
            <p:ph type="subTitle" idx="4294967295"/>
          </p:nvPr>
        </p:nvSpPr>
        <p:spPr>
          <a:xfrm>
            <a:off x="0" y="3276600"/>
            <a:ext cx="7391400" cy="1752600"/>
          </a:xfrm>
        </p:spPr>
        <p:txBody>
          <a:bodyPr>
            <a:normAutofit/>
          </a:bodyPr>
          <a:lstStyle/>
          <a:p>
            <a:pPr>
              <a:buNone/>
            </a:pPr>
            <a:endParaRPr lang="en-GB" sz="3400" dirty="0" smtClean="0"/>
          </a:p>
          <a:p>
            <a:pPr>
              <a:buNone/>
            </a:pPr>
            <a:endParaRPr lang="en-GB" sz="3400" dirty="0" smtClean="0"/>
          </a:p>
          <a:p>
            <a:endParaRPr lang="en-GB" dirty="0"/>
          </a:p>
        </p:txBody>
      </p:sp>
      <p:sp>
        <p:nvSpPr>
          <p:cNvPr id="4" name="Rectangle 3"/>
          <p:cNvSpPr/>
          <p:nvPr/>
        </p:nvSpPr>
        <p:spPr>
          <a:xfrm>
            <a:off x="2819400" y="2971800"/>
            <a:ext cx="2983509" cy="584775"/>
          </a:xfrm>
          <a:prstGeom prst="rect">
            <a:avLst/>
          </a:prstGeom>
        </p:spPr>
        <p:txBody>
          <a:bodyPr wrap="none">
            <a:spAutoFit/>
          </a:bodyPr>
          <a:lstStyle/>
          <a:p>
            <a:r>
              <a:rPr lang="en-GB" sz="3200" b="1" dirty="0" smtClean="0"/>
              <a:t>(UKDS: </a:t>
            </a:r>
            <a:r>
              <a:rPr lang="en-GB" sz="3200" b="1" dirty="0" smtClean="0">
                <a:hlinkClick r:id="rId2"/>
              </a:rPr>
              <a:t>SN 6299</a:t>
            </a:r>
            <a:r>
              <a:rPr lang="en-GB" sz="3200" b="1" dirty="0" smtClean="0"/>
              <a:t>)</a:t>
            </a:r>
            <a:endParaRPr lang="en-GB"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600"/>
            <a:ext cx="8610600" cy="4739759"/>
          </a:xfrm>
          <a:prstGeom prst="rect">
            <a:avLst/>
          </a:prstGeom>
          <a:noFill/>
        </p:spPr>
        <p:txBody>
          <a:bodyPr wrap="square" rtlCol="0">
            <a:spAutoFit/>
          </a:bodyPr>
          <a:lstStyle/>
          <a:p>
            <a:r>
              <a:rPr lang="en-GB" sz="2400" b="1" dirty="0" smtClean="0">
                <a:solidFill>
                  <a:srgbClr val="C00000"/>
                </a:solidFill>
              </a:rPr>
              <a:t>Bad points (apart from abysmal response rate):</a:t>
            </a:r>
          </a:p>
          <a:p>
            <a:r>
              <a:rPr lang="en-GB" dirty="0" smtClean="0"/>
              <a:t> </a:t>
            </a:r>
          </a:p>
          <a:p>
            <a:r>
              <a:rPr lang="en-GB" sz="2000" dirty="0" smtClean="0"/>
              <a:t>1:  Age is coded in groups at </a:t>
            </a:r>
            <a:r>
              <a:rPr lang="en-GB" sz="2000" b="1" dirty="0" smtClean="0">
                <a:solidFill>
                  <a:schemeClr val="accent6">
                    <a:lumMod val="75000"/>
                  </a:schemeClr>
                </a:solidFill>
              </a:rPr>
              <a:t>hh2b</a:t>
            </a:r>
            <a:r>
              <a:rPr lang="en-GB" sz="2000" dirty="0" smtClean="0"/>
              <a:t>  [I was about to issue a </a:t>
            </a:r>
            <a:r>
              <a:rPr lang="en-GB" sz="2000" i="1" dirty="0" err="1" smtClean="0"/>
              <a:t>fatwah</a:t>
            </a:r>
            <a:r>
              <a:rPr lang="en-GB" sz="2000" dirty="0" smtClean="0"/>
              <a:t> for the</a:t>
            </a:r>
          </a:p>
          <a:p>
            <a:r>
              <a:rPr lang="en-GB" sz="2000" dirty="0" smtClean="0"/>
              <a:t>     culprits, but later found the full range of original ages in </a:t>
            </a:r>
            <a:r>
              <a:rPr lang="en-GB" sz="2000" b="1" dirty="0" smtClean="0">
                <a:solidFill>
                  <a:schemeClr val="accent6">
                    <a:lumMod val="75000"/>
                  </a:schemeClr>
                </a:solidFill>
              </a:rPr>
              <a:t>CVhh2b</a:t>
            </a:r>
            <a:r>
              <a:rPr lang="en-GB" sz="2000" dirty="0" smtClean="0"/>
              <a:t>.]</a:t>
            </a:r>
          </a:p>
          <a:p>
            <a:endParaRPr lang="en-GB" sz="2000" dirty="0" smtClean="0"/>
          </a:p>
          <a:p>
            <a:r>
              <a:rPr lang="en-GB" sz="2000" dirty="0" smtClean="0"/>
              <a:t>2:  Most variable levels are declared as </a:t>
            </a:r>
            <a:r>
              <a:rPr lang="en-GB" sz="2000" dirty="0" smtClean="0">
                <a:solidFill>
                  <a:srgbClr val="C00000"/>
                </a:solidFill>
              </a:rPr>
              <a:t>Scale</a:t>
            </a:r>
            <a:r>
              <a:rPr lang="en-GB" sz="2000" dirty="0" smtClean="0"/>
              <a:t>, a few </a:t>
            </a:r>
            <a:r>
              <a:rPr lang="en-GB" sz="2000" dirty="0" smtClean="0">
                <a:solidFill>
                  <a:srgbClr val="C00000"/>
                </a:solidFill>
              </a:rPr>
              <a:t>Nominal</a:t>
            </a:r>
            <a:r>
              <a:rPr lang="en-GB" sz="2000" dirty="0" smtClean="0"/>
              <a:t>, but many of these</a:t>
            </a:r>
          </a:p>
          <a:p>
            <a:r>
              <a:rPr lang="en-GB" sz="2000" dirty="0" smtClean="0"/>
              <a:t>     are </a:t>
            </a:r>
            <a:r>
              <a:rPr lang="en-GB" sz="2000" dirty="0" smtClean="0">
                <a:solidFill>
                  <a:srgbClr val="C00000"/>
                </a:solidFill>
              </a:rPr>
              <a:t>Ordinal</a:t>
            </a:r>
            <a:r>
              <a:rPr lang="en-GB" sz="2000" dirty="0" smtClean="0"/>
              <a:t>.  All statistical indices declared as </a:t>
            </a:r>
            <a:r>
              <a:rPr lang="en-GB" sz="2000" dirty="0" smtClean="0">
                <a:solidFill>
                  <a:srgbClr val="C00000"/>
                </a:solidFill>
              </a:rPr>
              <a:t>N</a:t>
            </a:r>
            <a:r>
              <a:rPr lang="en-GB" sz="2000" dirty="0" smtClean="0">
                <a:solidFill>
                  <a:srgbClr val="C00000"/>
                </a:solidFill>
              </a:rPr>
              <a:t>ominal</a:t>
            </a:r>
            <a:r>
              <a:rPr lang="en-GB" sz="2000" dirty="0" smtClean="0"/>
              <a:t>, but they are actually</a:t>
            </a:r>
          </a:p>
          <a:p>
            <a:r>
              <a:rPr lang="en-GB" sz="2000" dirty="0" smtClean="0"/>
              <a:t>     single statistical values, even the ones declared as strings.</a:t>
            </a:r>
          </a:p>
          <a:p>
            <a:r>
              <a:rPr lang="en-GB" sz="2000" dirty="0" smtClean="0"/>
              <a:t> </a:t>
            </a:r>
          </a:p>
          <a:p>
            <a:r>
              <a:rPr lang="en-GB" sz="2000" dirty="0" smtClean="0"/>
              <a:t>3:  Ridiculously long variable names and variable labels: OK for publication</a:t>
            </a:r>
          </a:p>
          <a:p>
            <a:r>
              <a:rPr lang="en-GB" sz="2000" dirty="0" smtClean="0"/>
              <a:t>     quality tables, but cumbersome to work with</a:t>
            </a:r>
          </a:p>
          <a:p>
            <a:r>
              <a:rPr lang="en-GB" sz="2000" dirty="0" smtClean="0"/>
              <a:t> </a:t>
            </a:r>
          </a:p>
          <a:p>
            <a:r>
              <a:rPr lang="en-GB" sz="2000" dirty="0" smtClean="0"/>
              <a:t>4:  System missing values everywhere, but very few user-missing values declared. </a:t>
            </a:r>
          </a:p>
          <a:p>
            <a:r>
              <a:rPr lang="en-GB" sz="2000" dirty="0" smtClean="0"/>
              <a:t> </a:t>
            </a:r>
          </a:p>
          <a:p>
            <a:r>
              <a:rPr lang="en-GB" sz="2000" dirty="0" smtClean="0"/>
              <a:t>5:  Coding system for </a:t>
            </a:r>
            <a:r>
              <a:rPr lang="en-GB" sz="2000" dirty="0" smtClean="0">
                <a:solidFill>
                  <a:srgbClr val="C00000"/>
                </a:solidFill>
              </a:rPr>
              <a:t>DK</a:t>
            </a:r>
            <a:r>
              <a:rPr lang="en-GB" sz="2000" dirty="0" smtClean="0"/>
              <a:t>, </a:t>
            </a:r>
            <a:r>
              <a:rPr lang="en-GB" sz="2000" dirty="0" smtClean="0">
                <a:solidFill>
                  <a:srgbClr val="C00000"/>
                </a:solidFill>
              </a:rPr>
              <a:t>INAP</a:t>
            </a:r>
            <a:r>
              <a:rPr lang="en-GB" sz="2000" dirty="0" smtClean="0"/>
              <a:t>, </a:t>
            </a:r>
            <a:r>
              <a:rPr lang="en-GB" sz="2000" dirty="0" smtClean="0">
                <a:solidFill>
                  <a:srgbClr val="C00000"/>
                </a:solidFill>
              </a:rPr>
              <a:t>Refused</a:t>
            </a:r>
            <a:r>
              <a:rPr lang="en-GB" sz="2000" dirty="0" smtClean="0"/>
              <a:t> completely inconsistent.</a:t>
            </a:r>
            <a:endParaRPr lang="en-GB"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533400" y="1219200"/>
            <a:ext cx="7796678" cy="4953000"/>
          </a:xfrm>
          <a:prstGeom prst="rect">
            <a:avLst/>
          </a:prstGeom>
          <a:noFill/>
          <a:ln w="9525">
            <a:noFill/>
            <a:miter lim="800000"/>
            <a:headEnd/>
            <a:tailEnd/>
          </a:ln>
        </p:spPr>
      </p:pic>
      <p:sp>
        <p:nvSpPr>
          <p:cNvPr id="3" name="TextBox 2"/>
          <p:cNvSpPr txBox="1"/>
          <p:nvPr/>
        </p:nvSpPr>
        <p:spPr>
          <a:xfrm>
            <a:off x="533400" y="457200"/>
            <a:ext cx="5044522" cy="523220"/>
          </a:xfrm>
          <a:prstGeom prst="rect">
            <a:avLst/>
          </a:prstGeom>
          <a:noFill/>
        </p:spPr>
        <p:txBody>
          <a:bodyPr wrap="none" rtlCol="0">
            <a:spAutoFit/>
          </a:bodyPr>
          <a:lstStyle/>
          <a:p>
            <a:r>
              <a:rPr lang="en-GB" sz="2800" b="1" dirty="0" smtClean="0">
                <a:solidFill>
                  <a:srgbClr val="C00000"/>
                </a:solidFill>
              </a:rPr>
              <a:t>Ridiculously long variable names</a:t>
            </a:r>
            <a:endParaRPr lang="en-GB" sz="2800" b="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70603" y="2438400"/>
            <a:ext cx="8423569" cy="1641475"/>
          </a:xfrm>
          <a:prstGeom prst="rect">
            <a:avLst/>
          </a:prstGeom>
          <a:noFill/>
          <a:ln w="9525">
            <a:noFill/>
            <a:miter lim="800000"/>
            <a:headEnd/>
            <a:tailEnd/>
          </a:ln>
        </p:spPr>
      </p:pic>
      <p:sp>
        <p:nvSpPr>
          <p:cNvPr id="3" name="TextBox 2"/>
          <p:cNvSpPr txBox="1"/>
          <p:nvPr/>
        </p:nvSpPr>
        <p:spPr>
          <a:xfrm>
            <a:off x="685800" y="609600"/>
            <a:ext cx="5257800" cy="523220"/>
          </a:xfrm>
          <a:prstGeom prst="rect">
            <a:avLst/>
          </a:prstGeom>
          <a:noFill/>
        </p:spPr>
        <p:txBody>
          <a:bodyPr wrap="square" rtlCol="0">
            <a:spAutoFit/>
          </a:bodyPr>
          <a:lstStyle/>
          <a:p>
            <a:r>
              <a:rPr lang="en-GB" sz="2800" b="1" dirty="0" smtClean="0">
                <a:solidFill>
                  <a:srgbClr val="C00000"/>
                </a:solidFill>
              </a:rPr>
              <a:t>Ridiculously long variable labels</a:t>
            </a:r>
            <a:endParaRPr lang="en-GB" sz="2800" b="1"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905000" y="1447800"/>
            <a:ext cx="6976696" cy="27432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381000" y="1447800"/>
            <a:ext cx="1385047" cy="2743200"/>
          </a:xfrm>
          <a:prstGeom prst="rect">
            <a:avLst/>
          </a:prstGeom>
          <a:noFill/>
          <a:ln w="9525">
            <a:noFill/>
            <a:miter lim="800000"/>
            <a:headEnd/>
            <a:tailEnd/>
          </a:ln>
        </p:spPr>
      </p:pic>
      <p:sp>
        <p:nvSpPr>
          <p:cNvPr id="4" name="TextBox 3"/>
          <p:cNvSpPr txBox="1"/>
          <p:nvPr/>
        </p:nvSpPr>
        <p:spPr>
          <a:xfrm>
            <a:off x="381000" y="609600"/>
            <a:ext cx="3687228" cy="584775"/>
          </a:xfrm>
          <a:prstGeom prst="rect">
            <a:avLst/>
          </a:prstGeom>
          <a:noFill/>
        </p:spPr>
        <p:txBody>
          <a:bodyPr wrap="none" rtlCol="0">
            <a:spAutoFit/>
          </a:bodyPr>
          <a:lstStyle/>
          <a:p>
            <a:r>
              <a:rPr lang="en-GB" sz="3200" b="1" dirty="0" smtClean="0">
                <a:solidFill>
                  <a:srgbClr val="FF3300"/>
                </a:solidFill>
              </a:rPr>
              <a:t>Shorter labels better</a:t>
            </a:r>
            <a:endParaRPr lang="en-GB" sz="3200" b="1" dirty="0">
              <a:solidFill>
                <a:srgbClr val="FF3300"/>
              </a:solidFill>
            </a:endParaRPr>
          </a:p>
        </p:txBody>
      </p:sp>
      <p:sp>
        <p:nvSpPr>
          <p:cNvPr id="5" name="TextBox 4"/>
          <p:cNvSpPr txBox="1"/>
          <p:nvPr/>
        </p:nvSpPr>
        <p:spPr>
          <a:xfrm>
            <a:off x="381000" y="4648200"/>
            <a:ext cx="8039317" cy="461665"/>
          </a:xfrm>
          <a:prstGeom prst="rect">
            <a:avLst/>
          </a:prstGeom>
          <a:noFill/>
        </p:spPr>
        <p:txBody>
          <a:bodyPr wrap="none" rtlCol="0">
            <a:spAutoFit/>
          </a:bodyPr>
          <a:lstStyle/>
          <a:p>
            <a:r>
              <a:rPr lang="en-GB" sz="2400" b="1" dirty="0" smtClean="0">
                <a:solidFill>
                  <a:srgbClr val="C00000"/>
                </a:solidFill>
              </a:rPr>
              <a:t>Could be improved with a colon and double space after </a:t>
            </a:r>
            <a:r>
              <a:rPr lang="en-GB" sz="2400" b="1" dirty="0" smtClean="0"/>
              <a:t>Q.*_*</a:t>
            </a:r>
            <a:endParaRPr lang="en-GB" sz="2400" b="1" dirty="0"/>
          </a:p>
        </p:txBody>
      </p:sp>
      <p:sp>
        <p:nvSpPr>
          <p:cNvPr id="6" name="Rectangle 5"/>
          <p:cNvSpPr/>
          <p:nvPr/>
        </p:nvSpPr>
        <p:spPr>
          <a:xfrm>
            <a:off x="457200" y="5257800"/>
            <a:ext cx="6342762" cy="461665"/>
          </a:xfrm>
          <a:prstGeom prst="rect">
            <a:avLst/>
          </a:prstGeom>
        </p:spPr>
        <p:txBody>
          <a:bodyPr wrap="none">
            <a:spAutoFit/>
          </a:bodyPr>
          <a:lstStyle/>
          <a:p>
            <a:r>
              <a:rPr lang="en-GB" sz="2400" b="1" dirty="0" smtClean="0"/>
              <a:t>Q10_1:</a:t>
            </a:r>
            <a:r>
              <a:rPr lang="en-GB" sz="2400" b="1" dirty="0" smtClean="0">
                <a:solidFill>
                  <a:srgbClr val="FF3300"/>
                </a:solidFill>
              </a:rPr>
              <a:t>  </a:t>
            </a:r>
            <a:r>
              <a:rPr lang="en-GB" sz="2400" b="1" dirty="0" smtClean="0"/>
              <a:t>My work is too demanding and stressful</a:t>
            </a:r>
            <a:endParaRPr lang="en-GB"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0"/>
            <a:ext cx="8382000" cy="2677656"/>
          </a:xfrm>
          <a:prstGeom prst="rect">
            <a:avLst/>
          </a:prstGeom>
          <a:noFill/>
        </p:spPr>
        <p:txBody>
          <a:bodyPr wrap="square" rtlCol="0">
            <a:spAutoFit/>
          </a:bodyPr>
          <a:lstStyle/>
          <a:p>
            <a:r>
              <a:rPr lang="en-GB" sz="3600" b="1" dirty="0" smtClean="0">
                <a:solidFill>
                  <a:srgbClr val="C00000"/>
                </a:solidFill>
              </a:rPr>
              <a:t>Needs additional SPSS syntax to specify:</a:t>
            </a:r>
          </a:p>
          <a:p>
            <a:endParaRPr lang="en-GB" sz="3600" b="1" dirty="0" smtClean="0">
              <a:solidFill>
                <a:srgbClr val="C00000"/>
              </a:solidFill>
            </a:endParaRPr>
          </a:p>
          <a:p>
            <a:r>
              <a:rPr lang="en-GB" sz="3200" b="1" dirty="0" smtClean="0">
                <a:solidFill>
                  <a:srgbClr val="0000FF"/>
                </a:solidFill>
              </a:rPr>
              <a:t>variable levels</a:t>
            </a:r>
            <a:endParaRPr lang="en-GB" sz="3200" dirty="0" smtClean="0"/>
          </a:p>
          <a:p>
            <a:r>
              <a:rPr lang="en-GB" sz="3200" b="1" dirty="0" smtClean="0">
                <a:solidFill>
                  <a:srgbClr val="0000FF"/>
                </a:solidFill>
              </a:rPr>
              <a:t>missing values</a:t>
            </a:r>
            <a:endParaRPr lang="en-GB" sz="3200" dirty="0" smtClean="0"/>
          </a:p>
          <a:p>
            <a:r>
              <a:rPr lang="en-GB" sz="3200" b="1" dirty="0" smtClean="0">
                <a:solidFill>
                  <a:srgbClr val="0000FF"/>
                </a:solidFill>
              </a:rPr>
              <a:t>formats</a:t>
            </a:r>
            <a:r>
              <a:rPr lang="en-GB" sz="3200" dirty="0" smtClean="0"/>
              <a:t> (for integers with superfluous decimals)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76600" y="1524000"/>
            <a:ext cx="1295400" cy="276441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334000" y="1524000"/>
            <a:ext cx="1371600" cy="2756517"/>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990600" y="1524000"/>
            <a:ext cx="1385047" cy="2743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286000"/>
            <a:ext cx="3782510" cy="707886"/>
          </a:xfrm>
          <a:prstGeom prst="rect">
            <a:avLst/>
          </a:prstGeom>
          <a:noFill/>
        </p:spPr>
        <p:txBody>
          <a:bodyPr wrap="none" rtlCol="0">
            <a:spAutoFit/>
          </a:bodyPr>
          <a:lstStyle/>
          <a:p>
            <a:r>
              <a:rPr lang="en-GB" sz="4000" b="1" dirty="0" smtClean="0"/>
              <a:t>[Live demo here]</a:t>
            </a:r>
            <a:endParaRPr lang="en-GB" sz="4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609600" y="1600200"/>
            <a:ext cx="7943850" cy="4610100"/>
          </a:xfrm>
          <a:prstGeom prst="rect">
            <a:avLst/>
          </a:prstGeom>
          <a:noFill/>
          <a:ln w="9525">
            <a:noFill/>
            <a:miter lim="800000"/>
            <a:headEnd/>
            <a:tailEnd/>
          </a:ln>
        </p:spPr>
      </p:pic>
      <p:sp>
        <p:nvSpPr>
          <p:cNvPr id="3" name="TextBox 2"/>
          <p:cNvSpPr txBox="1"/>
          <p:nvPr/>
        </p:nvSpPr>
        <p:spPr>
          <a:xfrm>
            <a:off x="762000" y="685800"/>
            <a:ext cx="7309437" cy="461665"/>
          </a:xfrm>
          <a:prstGeom prst="rect">
            <a:avLst/>
          </a:prstGeom>
          <a:noFill/>
        </p:spPr>
        <p:txBody>
          <a:bodyPr wrap="none" rtlCol="0">
            <a:spAutoFit/>
          </a:bodyPr>
          <a:lstStyle/>
          <a:p>
            <a:r>
              <a:rPr lang="en-GB" sz="2400" b="1" dirty="0" smtClean="0">
                <a:solidFill>
                  <a:srgbClr val="C00000"/>
                </a:solidFill>
              </a:rPr>
              <a:t>I also prefer to re-arrange the variable attribute columns</a:t>
            </a:r>
            <a:endParaRPr lang="en-GB" sz="24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143000" y="800100"/>
            <a:ext cx="6907695" cy="52959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09600" y="533400"/>
            <a:ext cx="3898123" cy="37338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4800600" y="533400"/>
            <a:ext cx="4067175" cy="3895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609601"/>
            <a:ext cx="8443664" cy="2133599"/>
          </a:xfrm>
        </p:spPr>
        <p:txBody>
          <a:bodyPr>
            <a:normAutofit fontScale="90000"/>
          </a:bodyPr>
          <a:lstStyle/>
          <a:p>
            <a:pPr algn="l"/>
            <a:r>
              <a:rPr lang="en-GB" sz="2200" b="1" dirty="0" smtClean="0">
                <a:solidFill>
                  <a:srgbClr val="0000FF"/>
                </a:solidFill>
                <a:latin typeface="Arial" pitchFamily="34" charset="0"/>
                <a:cs typeface="Arial" pitchFamily="34" charset="0"/>
              </a:rPr>
              <a:t>Teachers</a:t>
            </a:r>
            <a:r>
              <a:rPr lang="en-GB" sz="2200" dirty="0" smtClean="0">
                <a:latin typeface="Arial" pitchFamily="34" charset="0"/>
                <a:cs typeface="Arial" pitchFamily="34" charset="0"/>
              </a:rPr>
              <a:t> need ready-to-use files requiring little or no further preparation.  </a:t>
            </a:r>
            <a:r>
              <a:rPr lang="en-GB" sz="2200" b="1" dirty="0" smtClean="0">
                <a:solidFill>
                  <a:srgbClr val="0000FF"/>
                </a:solidFill>
                <a:latin typeface="Arial" pitchFamily="34" charset="0"/>
                <a:cs typeface="Arial" pitchFamily="34" charset="0"/>
              </a:rPr>
              <a:t>Students</a:t>
            </a:r>
            <a:r>
              <a:rPr lang="en-GB" sz="2200" dirty="0" smtClean="0">
                <a:latin typeface="Arial" pitchFamily="34" charset="0"/>
                <a:cs typeface="Arial" pitchFamily="34" charset="0"/>
              </a:rPr>
              <a:t> may only have </a:t>
            </a:r>
            <a:r>
              <a:rPr lang="en-GB" sz="2200" b="1" dirty="0" smtClean="0">
                <a:solidFill>
                  <a:srgbClr val="C00000"/>
                </a:solidFill>
                <a:latin typeface="Arial" pitchFamily="34" charset="0"/>
                <a:cs typeface="Arial" pitchFamily="34" charset="0"/>
              </a:rPr>
              <a:t>one semester </a:t>
            </a:r>
            <a:r>
              <a:rPr lang="en-GB" sz="2200" dirty="0" smtClean="0">
                <a:latin typeface="Arial" pitchFamily="34" charset="0"/>
                <a:cs typeface="Arial" pitchFamily="34" charset="0"/>
              </a:rPr>
              <a:t>of classes and lab sessions. </a:t>
            </a:r>
            <a:r>
              <a:rPr lang="en-GB" sz="2200" b="1" dirty="0" smtClean="0">
                <a:solidFill>
                  <a:srgbClr val="0000FF"/>
                </a:solidFill>
                <a:latin typeface="Arial" pitchFamily="34" charset="0"/>
                <a:cs typeface="Arial" pitchFamily="34" charset="0"/>
              </a:rPr>
              <a:t>Researchers</a:t>
            </a:r>
            <a:r>
              <a:rPr lang="en-GB" sz="2200" dirty="0" smtClean="0">
                <a:latin typeface="Arial" pitchFamily="34" charset="0"/>
                <a:cs typeface="Arial" pitchFamily="34" charset="0"/>
              </a:rPr>
              <a:t> need to factor in budgets, time, opportunity costs etc. </a:t>
            </a:r>
            <a:br>
              <a:rPr lang="en-GB" sz="2200" dirty="0" smtClean="0">
                <a:latin typeface="Arial" pitchFamily="34" charset="0"/>
                <a:cs typeface="Arial" pitchFamily="34" charset="0"/>
              </a:rPr>
            </a:br>
            <a:r>
              <a:rPr lang="en-GB" sz="2200" dirty="0" smtClean="0">
                <a:latin typeface="Arial" pitchFamily="34" charset="0"/>
                <a:cs typeface="Arial" pitchFamily="34" charset="0"/>
              </a:rPr>
              <a:t> All need to be up and running in the very first session. </a:t>
            </a:r>
            <a:r>
              <a:rPr lang="en-GB" sz="2800" dirty="0" smtClean="0">
                <a:latin typeface="Arial" pitchFamily="34" charset="0"/>
                <a:cs typeface="Arial" pitchFamily="34" charset="0"/>
              </a:rPr>
              <a:t/>
            </a:r>
            <a:br>
              <a:rPr lang="en-GB" sz="2800" dirty="0" smtClean="0">
                <a:latin typeface="Arial" pitchFamily="34" charset="0"/>
                <a:cs typeface="Arial" pitchFamily="34" charset="0"/>
              </a:rPr>
            </a:br>
            <a:r>
              <a:rPr lang="en-GB" sz="2800" dirty="0" smtClean="0">
                <a:latin typeface="Arial" pitchFamily="34" charset="0"/>
                <a:cs typeface="Arial" pitchFamily="34" charset="0"/>
              </a:rPr>
              <a:t/>
            </a:r>
            <a:br>
              <a:rPr lang="en-GB" sz="2800" dirty="0" smtClean="0">
                <a:latin typeface="Arial" pitchFamily="34" charset="0"/>
                <a:cs typeface="Arial" pitchFamily="34" charset="0"/>
              </a:rPr>
            </a:br>
            <a:r>
              <a:rPr lang="en-GB" sz="2800" dirty="0" smtClean="0">
                <a:latin typeface="Arial" pitchFamily="34" charset="0"/>
                <a:cs typeface="Arial" pitchFamily="34" charset="0"/>
              </a:rPr>
              <a:t> </a:t>
            </a:r>
            <a:r>
              <a:rPr lang="en-GB" sz="2200" b="1" dirty="0" smtClean="0">
                <a:solidFill>
                  <a:srgbClr val="C00000"/>
                </a:solidFill>
                <a:latin typeface="Arial" pitchFamily="34" charset="0"/>
                <a:cs typeface="Arial" pitchFamily="34" charset="0"/>
              </a:rPr>
              <a:t>Criteria</a:t>
            </a:r>
            <a:r>
              <a:rPr lang="en-GB" sz="2200" dirty="0" smtClean="0">
                <a:latin typeface="Arial" pitchFamily="34" charset="0"/>
                <a:cs typeface="Arial" pitchFamily="34" charset="0"/>
              </a:rPr>
              <a:t> for ease of understanding and (</a:t>
            </a:r>
            <a:r>
              <a:rPr lang="en-GB" sz="2200" b="1" dirty="0" smtClean="0">
                <a:solidFill>
                  <a:srgbClr val="C00000"/>
                </a:solidFill>
                <a:latin typeface="Arial" pitchFamily="34" charset="0"/>
                <a:cs typeface="Arial" pitchFamily="34" charset="0"/>
              </a:rPr>
              <a:t>immediate</a:t>
            </a:r>
            <a:r>
              <a:rPr lang="en-GB" sz="2200" dirty="0" smtClean="0">
                <a:latin typeface="Arial" pitchFamily="34" charset="0"/>
                <a:cs typeface="Arial" pitchFamily="34" charset="0"/>
              </a:rPr>
              <a:t>) use of SPSS files: </a:t>
            </a:r>
            <a:endParaRPr lang="en-GB" sz="2200" dirty="0">
              <a:latin typeface="Arial" pitchFamily="34" charset="0"/>
              <a:cs typeface="Arial" pitchFamily="34" charset="0"/>
            </a:endParaRPr>
          </a:p>
        </p:txBody>
      </p:sp>
      <p:sp>
        <p:nvSpPr>
          <p:cNvPr id="4" name="Subtitle 3"/>
          <p:cNvSpPr>
            <a:spLocks noGrp="1"/>
          </p:cNvSpPr>
          <p:nvPr>
            <p:ph type="subTitle" idx="1"/>
          </p:nvPr>
        </p:nvSpPr>
        <p:spPr>
          <a:xfrm>
            <a:off x="609600" y="2895600"/>
            <a:ext cx="8229600" cy="3413720"/>
          </a:xfrm>
        </p:spPr>
        <p:txBody>
          <a:bodyPr>
            <a:noAutofit/>
          </a:bodyPr>
          <a:lstStyle/>
          <a:p>
            <a:pPr algn="l">
              <a:buFont typeface="Arial" pitchFamily="34" charset="0"/>
              <a:buChar char="•"/>
            </a:pPr>
            <a:r>
              <a:rPr lang="en-GB" sz="2000" dirty="0" smtClean="0">
                <a:solidFill>
                  <a:schemeClr val="tx1"/>
                </a:solidFill>
              </a:rPr>
              <a:t>  </a:t>
            </a:r>
            <a:r>
              <a:rPr lang="en-GB" sz="2000" b="1" dirty="0" smtClean="0">
                <a:solidFill>
                  <a:srgbClr val="C00000"/>
                </a:solidFill>
              </a:rPr>
              <a:t>Full and clear documentation</a:t>
            </a:r>
            <a:r>
              <a:rPr lang="en-GB" sz="2000" dirty="0" smtClean="0">
                <a:solidFill>
                  <a:schemeClr val="tx1"/>
                </a:solidFill>
              </a:rPr>
              <a:t>, including (facsimile) questionnaire </a:t>
            </a:r>
          </a:p>
          <a:p>
            <a:pPr algn="l">
              <a:buFont typeface="Arial" pitchFamily="34" charset="0"/>
              <a:buChar char="•"/>
            </a:pPr>
            <a:r>
              <a:rPr lang="en-GB" sz="2000" dirty="0" smtClean="0">
                <a:solidFill>
                  <a:schemeClr val="tx1"/>
                </a:solidFill>
              </a:rPr>
              <a:t>  SPSS saved files </a:t>
            </a:r>
            <a:r>
              <a:rPr lang="en-GB" sz="2000" b="1" dirty="0" smtClean="0">
                <a:solidFill>
                  <a:srgbClr val="C00000"/>
                </a:solidFill>
              </a:rPr>
              <a:t>well designed </a:t>
            </a:r>
            <a:r>
              <a:rPr lang="en-GB" sz="2000" dirty="0" smtClean="0">
                <a:solidFill>
                  <a:schemeClr val="tx1"/>
                </a:solidFill>
              </a:rPr>
              <a:t>and </a:t>
            </a:r>
            <a:r>
              <a:rPr lang="en-GB" sz="2000" b="1" dirty="0" smtClean="0">
                <a:solidFill>
                  <a:srgbClr val="C00000"/>
                </a:solidFill>
              </a:rPr>
              <a:t>easy to navigate</a:t>
            </a:r>
          </a:p>
          <a:p>
            <a:pPr algn="l">
              <a:buFont typeface="Arial" pitchFamily="34" charset="0"/>
              <a:buChar char="•"/>
            </a:pPr>
            <a:r>
              <a:rPr lang="en-GB" sz="2000" dirty="0" smtClean="0">
                <a:solidFill>
                  <a:schemeClr val="tx1"/>
                </a:solidFill>
              </a:rPr>
              <a:t>  Names and/or variable labels </a:t>
            </a:r>
            <a:r>
              <a:rPr lang="en-GB" sz="2000" b="1" dirty="0" smtClean="0">
                <a:solidFill>
                  <a:srgbClr val="C00000"/>
                </a:solidFill>
              </a:rPr>
              <a:t>easily linked </a:t>
            </a:r>
            <a:r>
              <a:rPr lang="en-GB" sz="2000" dirty="0" smtClean="0">
                <a:solidFill>
                  <a:schemeClr val="tx1"/>
                </a:solidFill>
              </a:rPr>
              <a:t>to questionnaire</a:t>
            </a:r>
          </a:p>
          <a:p>
            <a:pPr algn="l">
              <a:buFont typeface="Arial" pitchFamily="34" charset="0"/>
              <a:buChar char="•"/>
            </a:pPr>
            <a:r>
              <a:rPr lang="en-GB" sz="2000" dirty="0" smtClean="0">
                <a:solidFill>
                  <a:schemeClr val="tx1"/>
                </a:solidFill>
              </a:rPr>
              <a:t>  Variables in </a:t>
            </a:r>
            <a:r>
              <a:rPr lang="en-GB" sz="2000" b="1" dirty="0" smtClean="0">
                <a:solidFill>
                  <a:srgbClr val="C00000"/>
                </a:solidFill>
              </a:rPr>
              <a:t>questionnaire order</a:t>
            </a:r>
            <a:r>
              <a:rPr lang="en-GB" sz="2000" dirty="0" smtClean="0">
                <a:solidFill>
                  <a:schemeClr val="tx1"/>
                </a:solidFill>
              </a:rPr>
              <a:t>, not alphabetical order</a:t>
            </a:r>
          </a:p>
          <a:p>
            <a:pPr algn="l">
              <a:buFont typeface="Arial" pitchFamily="34" charset="0"/>
              <a:buChar char="•"/>
            </a:pPr>
            <a:r>
              <a:rPr lang="en-GB" sz="2000" dirty="0" smtClean="0">
                <a:solidFill>
                  <a:schemeClr val="tx1"/>
                </a:solidFill>
              </a:rPr>
              <a:t>  Variable and value labels </a:t>
            </a:r>
            <a:r>
              <a:rPr lang="en-GB" sz="2000" b="1" dirty="0" smtClean="0">
                <a:solidFill>
                  <a:srgbClr val="C00000"/>
                </a:solidFill>
              </a:rPr>
              <a:t>short but clear</a:t>
            </a:r>
          </a:p>
          <a:p>
            <a:pPr algn="l">
              <a:buFont typeface="Arial" pitchFamily="34" charset="0"/>
              <a:buChar char="•"/>
            </a:pPr>
            <a:r>
              <a:rPr lang="en-GB" sz="2000" dirty="0" smtClean="0">
                <a:solidFill>
                  <a:schemeClr val="tx1"/>
                </a:solidFill>
              </a:rPr>
              <a:t>  Value labels to include</a:t>
            </a:r>
            <a:r>
              <a:rPr lang="en-GB" sz="2000" b="1" dirty="0" smtClean="0">
                <a:solidFill>
                  <a:srgbClr val="C00000"/>
                </a:solidFill>
              </a:rPr>
              <a:t> question number</a:t>
            </a:r>
            <a:r>
              <a:rPr lang="en-GB" sz="2000" dirty="0" smtClean="0">
                <a:solidFill>
                  <a:schemeClr val="tx1"/>
                </a:solidFill>
              </a:rPr>
              <a:t>, unless it is the variable name</a:t>
            </a:r>
          </a:p>
          <a:p>
            <a:pPr algn="l">
              <a:buFont typeface="Arial" pitchFamily="34" charset="0"/>
              <a:buChar char="•"/>
            </a:pPr>
            <a:r>
              <a:rPr lang="en-GB" sz="2000" dirty="0" smtClean="0">
                <a:solidFill>
                  <a:schemeClr val="tx1"/>
                </a:solidFill>
              </a:rPr>
              <a:t>  Value labels in </a:t>
            </a:r>
            <a:r>
              <a:rPr lang="en-GB" sz="2000" b="1" dirty="0" smtClean="0">
                <a:solidFill>
                  <a:srgbClr val="C00000"/>
                </a:solidFill>
              </a:rPr>
              <a:t>Mixed Case </a:t>
            </a:r>
            <a:r>
              <a:rPr lang="en-GB" sz="2000" dirty="0" smtClean="0">
                <a:solidFill>
                  <a:schemeClr val="tx1"/>
                </a:solidFill>
              </a:rPr>
              <a:t>and </a:t>
            </a:r>
            <a:r>
              <a:rPr lang="en-GB" sz="2000" b="1" dirty="0" smtClean="0">
                <a:solidFill>
                  <a:srgbClr val="C00000"/>
                </a:solidFill>
              </a:rPr>
              <a:t>literate</a:t>
            </a:r>
          </a:p>
          <a:p>
            <a:pPr algn="l">
              <a:buFont typeface="Arial" pitchFamily="34" charset="0"/>
              <a:buChar char="•"/>
            </a:pPr>
            <a:r>
              <a:rPr lang="en-GB" sz="2000" dirty="0" smtClean="0">
                <a:solidFill>
                  <a:schemeClr val="tx1"/>
                </a:solidFill>
              </a:rPr>
              <a:t>  Missing values </a:t>
            </a:r>
            <a:r>
              <a:rPr lang="en-GB" sz="2000" b="1" dirty="0" smtClean="0">
                <a:solidFill>
                  <a:srgbClr val="C00000"/>
                </a:solidFill>
              </a:rPr>
              <a:t>correctly and consistently assigned </a:t>
            </a:r>
            <a:r>
              <a:rPr lang="en-GB" sz="2000" dirty="0" smtClean="0">
                <a:solidFill>
                  <a:schemeClr val="tx1"/>
                </a:solidFill>
              </a:rPr>
              <a:t>and </a:t>
            </a:r>
            <a:r>
              <a:rPr lang="en-GB" sz="2000" b="1" dirty="0" smtClean="0">
                <a:solidFill>
                  <a:srgbClr val="C00000"/>
                </a:solidFill>
              </a:rPr>
              <a:t>declared</a:t>
            </a:r>
          </a:p>
          <a:p>
            <a:pPr algn="l">
              <a:buFont typeface="Arial" pitchFamily="34" charset="0"/>
              <a:buChar char="•"/>
            </a:pPr>
            <a:r>
              <a:rPr lang="en-GB" sz="2000" dirty="0" smtClean="0">
                <a:solidFill>
                  <a:schemeClr val="tx1"/>
                </a:solidFill>
              </a:rPr>
              <a:t>  Measurement levels </a:t>
            </a:r>
            <a:r>
              <a:rPr lang="en-GB" sz="2000" b="1" dirty="0" smtClean="0">
                <a:solidFill>
                  <a:srgbClr val="C00000"/>
                </a:solidFill>
              </a:rPr>
              <a:t>correctly assigned</a:t>
            </a:r>
          </a:p>
          <a:p>
            <a:pPr algn="l">
              <a:buFont typeface="Arial" pitchFamily="34" charset="0"/>
              <a:buChar char="•"/>
            </a:pP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2" cstate="print"/>
          <a:srcRect/>
          <a:stretch>
            <a:fillRect/>
          </a:stretch>
        </p:blipFill>
        <p:spPr bwMode="auto">
          <a:xfrm>
            <a:off x="381000" y="1828800"/>
            <a:ext cx="4067175" cy="3895725"/>
          </a:xfrm>
          <a:prstGeom prst="rect">
            <a:avLst/>
          </a:prstGeom>
          <a:noFill/>
          <a:ln w="9525">
            <a:noFill/>
            <a:miter lim="800000"/>
            <a:headEnd/>
            <a:tailEnd/>
          </a:ln>
        </p:spPr>
      </p:pic>
      <p:pic>
        <p:nvPicPr>
          <p:cNvPr id="9224" name="Picture 8"/>
          <p:cNvPicPr>
            <a:picLocks noChangeAspect="1" noChangeArrowheads="1"/>
          </p:cNvPicPr>
          <p:nvPr/>
        </p:nvPicPr>
        <p:blipFill>
          <a:blip r:embed="rId3" cstate="print"/>
          <a:srcRect/>
          <a:stretch>
            <a:fillRect/>
          </a:stretch>
        </p:blipFill>
        <p:spPr bwMode="auto">
          <a:xfrm>
            <a:off x="4724400" y="1828800"/>
            <a:ext cx="4067175" cy="38957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885825" y="1282700"/>
            <a:ext cx="7372350" cy="4292600"/>
          </a:xfrm>
          <a:prstGeom prst="rect">
            <a:avLst/>
          </a:prstGeom>
          <a:noFill/>
          <a:ln w="9525">
            <a:noFill/>
            <a:miter lim="800000"/>
            <a:headEnd/>
            <a:tailEnd/>
          </a:ln>
        </p:spPr>
      </p:pic>
      <p:sp>
        <p:nvSpPr>
          <p:cNvPr id="3" name="TextBox 2"/>
          <p:cNvSpPr txBox="1"/>
          <p:nvPr/>
        </p:nvSpPr>
        <p:spPr>
          <a:xfrm>
            <a:off x="1295400" y="685800"/>
            <a:ext cx="6102953" cy="461665"/>
          </a:xfrm>
          <a:prstGeom prst="rect">
            <a:avLst/>
          </a:prstGeom>
          <a:noFill/>
        </p:spPr>
        <p:txBody>
          <a:bodyPr wrap="none" rtlCol="0">
            <a:spAutoFit/>
          </a:bodyPr>
          <a:lstStyle/>
          <a:p>
            <a:r>
              <a:rPr lang="en-GB" sz="2400" b="1" dirty="0" smtClean="0">
                <a:solidFill>
                  <a:srgbClr val="C00000"/>
                </a:solidFill>
              </a:rPr>
              <a:t>. . to bring the more important ones to the left</a:t>
            </a:r>
            <a:endParaRPr lang="en-GB" sz="2400" b="1" dirty="0">
              <a:solidFill>
                <a:srgbClr val="C00000"/>
              </a:solidFill>
            </a:endParaRPr>
          </a:p>
        </p:txBody>
      </p:sp>
      <p:sp>
        <p:nvSpPr>
          <p:cNvPr id="4" name="TextBox 3"/>
          <p:cNvSpPr txBox="1"/>
          <p:nvPr/>
        </p:nvSpPr>
        <p:spPr>
          <a:xfrm>
            <a:off x="838200" y="5867400"/>
            <a:ext cx="7696200" cy="707886"/>
          </a:xfrm>
          <a:prstGeom prst="rect">
            <a:avLst/>
          </a:prstGeom>
          <a:noFill/>
        </p:spPr>
        <p:txBody>
          <a:bodyPr wrap="square" rtlCol="0">
            <a:spAutoFit/>
          </a:bodyPr>
          <a:lstStyle/>
          <a:p>
            <a:r>
              <a:rPr lang="en-GB" sz="2000" b="1" dirty="0" smtClean="0">
                <a:solidFill>
                  <a:srgbClr val="C00000"/>
                </a:solidFill>
              </a:rPr>
              <a:t>This can also be done by highlighting the column header and dragging the whole column left or right across the Data Editor</a:t>
            </a:r>
            <a:endParaRPr lang="en-GB" sz="2000"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685800" y="1219200"/>
            <a:ext cx="7847321" cy="4876800"/>
          </a:xfrm>
          <a:prstGeom prst="rect">
            <a:avLst/>
          </a:prstGeom>
          <a:noFill/>
          <a:ln w="9525">
            <a:noFill/>
            <a:miter lim="800000"/>
            <a:headEnd/>
            <a:tailEnd/>
          </a:ln>
        </p:spPr>
      </p:pic>
      <p:sp>
        <p:nvSpPr>
          <p:cNvPr id="4" name="TextBox 3"/>
          <p:cNvSpPr txBox="1"/>
          <p:nvPr/>
        </p:nvSpPr>
        <p:spPr>
          <a:xfrm>
            <a:off x="609600" y="533400"/>
            <a:ext cx="7764113" cy="461665"/>
          </a:xfrm>
          <a:prstGeom prst="rect">
            <a:avLst/>
          </a:prstGeom>
          <a:noFill/>
        </p:spPr>
        <p:txBody>
          <a:bodyPr wrap="none" rtlCol="0">
            <a:spAutoFit/>
          </a:bodyPr>
          <a:lstStyle/>
          <a:p>
            <a:r>
              <a:rPr lang="en-GB" sz="2400" b="1" dirty="0" smtClean="0">
                <a:solidFill>
                  <a:srgbClr val="C00000"/>
                </a:solidFill>
              </a:rPr>
              <a:t>You don’t really need half of them, so drag the right edge in</a:t>
            </a:r>
            <a:endParaRPr lang="en-GB" sz="2400" b="1"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5280805" cy="461665"/>
          </a:xfrm>
          <a:prstGeom prst="rect">
            <a:avLst/>
          </a:prstGeom>
          <a:noFill/>
        </p:spPr>
        <p:txBody>
          <a:bodyPr wrap="none" rtlCol="0">
            <a:spAutoFit/>
          </a:bodyPr>
          <a:lstStyle/>
          <a:p>
            <a:r>
              <a:rPr lang="en-GB" sz="2400" b="1" dirty="0" smtClean="0">
                <a:solidFill>
                  <a:srgbClr val="C00000"/>
                </a:solidFill>
              </a:rPr>
              <a:t>All I really need appears in this window:</a:t>
            </a:r>
            <a:endParaRPr lang="en-GB" sz="2400" b="1" dirty="0">
              <a:solidFill>
                <a:srgbClr val="C00000"/>
              </a:solidFill>
            </a:endParaRPr>
          </a:p>
        </p:txBody>
      </p:sp>
      <p:pic>
        <p:nvPicPr>
          <p:cNvPr id="32772" name="Picture 4"/>
          <p:cNvPicPr>
            <a:picLocks noChangeAspect="1" noChangeArrowheads="1"/>
          </p:cNvPicPr>
          <p:nvPr/>
        </p:nvPicPr>
        <p:blipFill>
          <a:blip r:embed="rId2" cstate="print"/>
          <a:srcRect/>
          <a:stretch>
            <a:fillRect/>
          </a:stretch>
        </p:blipFill>
        <p:spPr bwMode="auto">
          <a:xfrm>
            <a:off x="354284" y="1282700"/>
            <a:ext cx="8594161" cy="48133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990600" y="1524000"/>
            <a:ext cx="7071799" cy="4572000"/>
          </a:xfrm>
          <a:prstGeom prst="rect">
            <a:avLst/>
          </a:prstGeom>
          <a:noFill/>
          <a:ln w="9525">
            <a:noFill/>
            <a:miter lim="800000"/>
            <a:headEnd/>
            <a:tailEnd/>
          </a:ln>
        </p:spPr>
      </p:pic>
      <p:sp>
        <p:nvSpPr>
          <p:cNvPr id="3" name="TextBox 2"/>
          <p:cNvSpPr txBox="1"/>
          <p:nvPr/>
        </p:nvSpPr>
        <p:spPr>
          <a:xfrm>
            <a:off x="609600" y="685800"/>
            <a:ext cx="3754426" cy="461665"/>
          </a:xfrm>
          <a:prstGeom prst="rect">
            <a:avLst/>
          </a:prstGeom>
          <a:noFill/>
        </p:spPr>
        <p:txBody>
          <a:bodyPr wrap="none" rtlCol="0">
            <a:spAutoFit/>
          </a:bodyPr>
          <a:lstStyle/>
          <a:p>
            <a:r>
              <a:rPr lang="en-GB" sz="2400" b="1" dirty="0" smtClean="0">
                <a:solidFill>
                  <a:srgbClr val="C00000"/>
                </a:solidFill>
              </a:rPr>
              <a:t>I can check everything using</a:t>
            </a:r>
            <a:endParaRPr lang="en-GB" sz="2400" b="1" dirty="0">
              <a:solidFill>
                <a:srgbClr val="C00000"/>
              </a:solidFill>
            </a:endParaRPr>
          </a:p>
        </p:txBody>
      </p:sp>
      <p:pic>
        <p:nvPicPr>
          <p:cNvPr id="33795" name="Picture 3"/>
          <p:cNvPicPr>
            <a:picLocks noChangeAspect="1" noChangeArrowheads="1"/>
          </p:cNvPicPr>
          <p:nvPr/>
        </p:nvPicPr>
        <p:blipFill>
          <a:blip r:embed="rId3" cstate="print"/>
          <a:srcRect/>
          <a:stretch>
            <a:fillRect/>
          </a:stretch>
        </p:blipFill>
        <p:spPr bwMode="auto">
          <a:xfrm>
            <a:off x="4495801" y="732365"/>
            <a:ext cx="4038600" cy="3589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609600" y="1600200"/>
            <a:ext cx="3895866" cy="4676775"/>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4876800" y="1600200"/>
            <a:ext cx="3895725" cy="4676605"/>
          </a:xfrm>
          <a:prstGeom prst="rect">
            <a:avLst/>
          </a:prstGeom>
          <a:noFill/>
          <a:ln w="9525">
            <a:noFill/>
            <a:miter lim="800000"/>
            <a:headEnd/>
            <a:tailEnd/>
          </a:ln>
        </p:spPr>
      </p:pic>
      <p:sp>
        <p:nvSpPr>
          <p:cNvPr id="4" name="TextBox 3"/>
          <p:cNvSpPr txBox="1"/>
          <p:nvPr/>
        </p:nvSpPr>
        <p:spPr>
          <a:xfrm>
            <a:off x="609600" y="838200"/>
            <a:ext cx="2362570" cy="461665"/>
          </a:xfrm>
          <a:prstGeom prst="rect">
            <a:avLst/>
          </a:prstGeom>
          <a:noFill/>
        </p:spPr>
        <p:txBody>
          <a:bodyPr wrap="none" rtlCol="0">
            <a:spAutoFit/>
          </a:bodyPr>
          <a:lstStyle/>
          <a:p>
            <a:r>
              <a:rPr lang="en-GB" sz="2400" b="1" dirty="0" smtClean="0">
                <a:solidFill>
                  <a:srgbClr val="C00000"/>
                </a:solidFill>
              </a:rPr>
              <a:t>Opening window</a:t>
            </a:r>
            <a:endParaRPr lang="en-GB" sz="2400" b="1" dirty="0">
              <a:solidFill>
                <a:srgbClr val="C00000"/>
              </a:solidFill>
            </a:endParaRPr>
          </a:p>
        </p:txBody>
      </p:sp>
      <p:sp>
        <p:nvSpPr>
          <p:cNvPr id="5" name="TextBox 4"/>
          <p:cNvSpPr txBox="1"/>
          <p:nvPr/>
        </p:nvSpPr>
        <p:spPr>
          <a:xfrm>
            <a:off x="4800600" y="838200"/>
            <a:ext cx="3802003" cy="461665"/>
          </a:xfrm>
          <a:prstGeom prst="rect">
            <a:avLst/>
          </a:prstGeom>
          <a:noFill/>
        </p:spPr>
        <p:txBody>
          <a:bodyPr wrap="none" rtlCol="0">
            <a:spAutoFit/>
          </a:bodyPr>
          <a:lstStyle/>
          <a:p>
            <a:r>
              <a:rPr lang="en-GB" sz="2400" b="1" dirty="0" smtClean="0">
                <a:solidFill>
                  <a:srgbClr val="C00000"/>
                </a:solidFill>
              </a:rPr>
              <a:t>Scroll down to find variables</a:t>
            </a:r>
            <a:endParaRPr lang="en-GB" sz="2400" b="1"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457200" y="1295400"/>
            <a:ext cx="3657600" cy="4390749"/>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4724400" y="1295400"/>
            <a:ext cx="3681633" cy="4419600"/>
          </a:xfrm>
          <a:prstGeom prst="rect">
            <a:avLst/>
          </a:prstGeom>
          <a:noFill/>
          <a:ln w="9525">
            <a:noFill/>
            <a:miter lim="800000"/>
            <a:headEnd/>
            <a:tailEnd/>
          </a:ln>
        </p:spPr>
      </p:pic>
      <p:sp>
        <p:nvSpPr>
          <p:cNvPr id="4" name="TextBox 3"/>
          <p:cNvSpPr txBox="1"/>
          <p:nvPr/>
        </p:nvSpPr>
        <p:spPr>
          <a:xfrm>
            <a:off x="6019800" y="6019800"/>
            <a:ext cx="1220206" cy="461665"/>
          </a:xfrm>
          <a:prstGeom prst="rect">
            <a:avLst/>
          </a:prstGeom>
          <a:noFill/>
        </p:spPr>
        <p:txBody>
          <a:bodyPr wrap="none" rtlCol="0">
            <a:spAutoFit/>
          </a:bodyPr>
          <a:lstStyle/>
          <a:p>
            <a:r>
              <a:rPr lang="en-GB" sz="2400" dirty="0" smtClean="0"/>
              <a:t>Click on </a:t>
            </a:r>
            <a:endParaRPr lang="en-GB" sz="2400" dirty="0"/>
          </a:p>
        </p:txBody>
      </p:sp>
      <p:pic>
        <p:nvPicPr>
          <p:cNvPr id="35844" name="Picture 4"/>
          <p:cNvPicPr>
            <a:picLocks noChangeAspect="1" noChangeArrowheads="1"/>
          </p:cNvPicPr>
          <p:nvPr/>
        </p:nvPicPr>
        <p:blipFill>
          <a:blip r:embed="rId4" cstate="print"/>
          <a:srcRect/>
          <a:stretch>
            <a:fillRect/>
          </a:stretch>
        </p:blipFill>
        <p:spPr bwMode="auto">
          <a:xfrm>
            <a:off x="7239000" y="6019800"/>
            <a:ext cx="1114425" cy="492084"/>
          </a:xfrm>
          <a:prstGeom prst="rect">
            <a:avLst/>
          </a:prstGeom>
          <a:noFill/>
          <a:ln w="9525">
            <a:noFill/>
            <a:miter lim="800000"/>
            <a:headEnd/>
            <a:tailEnd/>
          </a:ln>
        </p:spPr>
      </p:pic>
      <p:sp>
        <p:nvSpPr>
          <p:cNvPr id="6" name="TextBox 5"/>
          <p:cNvSpPr txBox="1"/>
          <p:nvPr/>
        </p:nvSpPr>
        <p:spPr>
          <a:xfrm>
            <a:off x="457200" y="685800"/>
            <a:ext cx="3581400" cy="400110"/>
          </a:xfrm>
          <a:prstGeom prst="rect">
            <a:avLst/>
          </a:prstGeom>
          <a:noFill/>
        </p:spPr>
        <p:txBody>
          <a:bodyPr wrap="square" rtlCol="0">
            <a:spAutoFit/>
          </a:bodyPr>
          <a:lstStyle/>
          <a:p>
            <a:r>
              <a:rPr lang="en-GB" sz="2000" b="1" dirty="0" smtClean="0">
                <a:solidFill>
                  <a:srgbClr val="C00000"/>
                </a:solidFill>
              </a:rPr>
              <a:t>Highlight variables you want</a:t>
            </a:r>
            <a:endParaRPr lang="en-GB" sz="2000" b="1" dirty="0">
              <a:solidFill>
                <a:srgbClr val="C00000"/>
              </a:solidFill>
            </a:endParaRPr>
          </a:p>
        </p:txBody>
      </p:sp>
      <p:sp>
        <p:nvSpPr>
          <p:cNvPr id="7" name="TextBox 6"/>
          <p:cNvSpPr txBox="1"/>
          <p:nvPr/>
        </p:nvSpPr>
        <p:spPr>
          <a:xfrm>
            <a:off x="4724400" y="685800"/>
            <a:ext cx="1067921" cy="400110"/>
          </a:xfrm>
          <a:prstGeom prst="rect">
            <a:avLst/>
          </a:prstGeom>
          <a:noFill/>
        </p:spPr>
        <p:txBody>
          <a:bodyPr wrap="none" rtlCol="0">
            <a:spAutoFit/>
          </a:bodyPr>
          <a:lstStyle/>
          <a:p>
            <a:r>
              <a:rPr lang="en-GB" sz="2000" b="1" dirty="0" smtClean="0">
                <a:solidFill>
                  <a:srgbClr val="C00000"/>
                </a:solidFill>
              </a:rPr>
              <a:t>Click on </a:t>
            </a:r>
            <a:endParaRPr lang="en-GB" sz="2000" b="1" dirty="0">
              <a:solidFill>
                <a:srgbClr val="C00000"/>
              </a:solidFill>
            </a:endParaRPr>
          </a:p>
        </p:txBody>
      </p:sp>
      <p:pic>
        <p:nvPicPr>
          <p:cNvPr id="35845" name="Picture 5"/>
          <p:cNvPicPr>
            <a:picLocks noChangeAspect="1" noChangeArrowheads="1"/>
          </p:cNvPicPr>
          <p:nvPr/>
        </p:nvPicPr>
        <p:blipFill>
          <a:blip r:embed="rId5" cstate="print"/>
          <a:srcRect/>
          <a:stretch>
            <a:fillRect/>
          </a:stretch>
        </p:blipFill>
        <p:spPr bwMode="auto">
          <a:xfrm>
            <a:off x="5715000" y="609600"/>
            <a:ext cx="457200" cy="506185"/>
          </a:xfrm>
          <a:prstGeom prst="rect">
            <a:avLst/>
          </a:prstGeom>
          <a:noFill/>
          <a:ln w="9525">
            <a:noFill/>
            <a:miter lim="800000"/>
            <a:headEnd/>
            <a:tailEnd/>
          </a:ln>
        </p:spPr>
      </p:pic>
      <p:sp>
        <p:nvSpPr>
          <p:cNvPr id="9" name="TextBox 8"/>
          <p:cNvSpPr txBox="1"/>
          <p:nvPr/>
        </p:nvSpPr>
        <p:spPr>
          <a:xfrm>
            <a:off x="6172200" y="685800"/>
            <a:ext cx="2817181" cy="400110"/>
          </a:xfrm>
          <a:prstGeom prst="rect">
            <a:avLst/>
          </a:prstGeom>
          <a:noFill/>
        </p:spPr>
        <p:txBody>
          <a:bodyPr wrap="none" rtlCol="0">
            <a:spAutoFit/>
          </a:bodyPr>
          <a:lstStyle/>
          <a:p>
            <a:r>
              <a:rPr lang="en-GB" sz="2000" b="1" dirty="0" smtClean="0">
                <a:solidFill>
                  <a:srgbClr val="C00000"/>
                </a:solidFill>
              </a:rPr>
              <a:t>to transfer to other pane</a:t>
            </a:r>
            <a:endParaRPr lang="en-GB" sz="2000" b="1"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381000" y="1371600"/>
            <a:ext cx="8147725" cy="4343400"/>
          </a:xfrm>
          <a:prstGeom prst="rect">
            <a:avLst/>
          </a:prstGeom>
          <a:noFill/>
          <a:ln w="9525">
            <a:noFill/>
            <a:miter lim="800000"/>
            <a:headEnd/>
            <a:tailEnd/>
          </a:ln>
        </p:spPr>
      </p:pic>
      <p:sp>
        <p:nvSpPr>
          <p:cNvPr id="3" name="TextBox 2"/>
          <p:cNvSpPr txBox="1"/>
          <p:nvPr/>
        </p:nvSpPr>
        <p:spPr>
          <a:xfrm>
            <a:off x="381000" y="381000"/>
            <a:ext cx="8305800" cy="830997"/>
          </a:xfrm>
          <a:prstGeom prst="rect">
            <a:avLst/>
          </a:prstGeom>
          <a:noFill/>
        </p:spPr>
        <p:txBody>
          <a:bodyPr wrap="square" rtlCol="0">
            <a:spAutoFit/>
          </a:bodyPr>
          <a:lstStyle/>
          <a:p>
            <a:r>
              <a:rPr lang="en-GB" sz="2400" b="1" dirty="0" smtClean="0">
                <a:solidFill>
                  <a:srgbClr val="C00000"/>
                </a:solidFill>
              </a:rPr>
              <a:t>All current information for the highlighted variable is displayed, including a count for each value encountered</a:t>
            </a:r>
            <a:endParaRPr lang="en-GB" sz="2400" b="1" dirty="0">
              <a:solidFill>
                <a:srgbClr val="C00000"/>
              </a:solidFill>
            </a:endParaRPr>
          </a:p>
        </p:txBody>
      </p:sp>
      <p:sp>
        <p:nvSpPr>
          <p:cNvPr id="4" name="TextBox 3"/>
          <p:cNvSpPr txBox="1"/>
          <p:nvPr/>
        </p:nvSpPr>
        <p:spPr>
          <a:xfrm>
            <a:off x="381000" y="6019800"/>
            <a:ext cx="7395551" cy="461665"/>
          </a:xfrm>
          <a:prstGeom prst="rect">
            <a:avLst/>
          </a:prstGeom>
          <a:noFill/>
        </p:spPr>
        <p:txBody>
          <a:bodyPr wrap="none" rtlCol="0">
            <a:spAutoFit/>
          </a:bodyPr>
          <a:lstStyle/>
          <a:p>
            <a:r>
              <a:rPr lang="en-GB" sz="2400" b="1" dirty="0" smtClean="0">
                <a:solidFill>
                  <a:srgbClr val="C00000"/>
                </a:solidFill>
              </a:rPr>
              <a:t>Any editing generates syntax which can be saved using</a:t>
            </a:r>
            <a:endParaRPr lang="en-GB" sz="2400" b="1" dirty="0">
              <a:solidFill>
                <a:srgbClr val="C00000"/>
              </a:solidFill>
            </a:endParaRPr>
          </a:p>
        </p:txBody>
      </p:sp>
      <p:pic>
        <p:nvPicPr>
          <p:cNvPr id="36867" name="Picture 3"/>
          <p:cNvPicPr>
            <a:picLocks noChangeAspect="1" noChangeArrowheads="1"/>
          </p:cNvPicPr>
          <p:nvPr/>
        </p:nvPicPr>
        <p:blipFill>
          <a:blip r:embed="rId3" cstate="print"/>
          <a:srcRect/>
          <a:stretch>
            <a:fillRect/>
          </a:stretch>
        </p:blipFill>
        <p:spPr bwMode="auto">
          <a:xfrm>
            <a:off x="7543800" y="6019800"/>
            <a:ext cx="920115" cy="4381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514600"/>
            <a:ext cx="7682168" cy="707886"/>
          </a:xfrm>
          <a:prstGeom prst="rect">
            <a:avLst/>
          </a:prstGeom>
          <a:noFill/>
        </p:spPr>
        <p:txBody>
          <a:bodyPr wrap="none" rtlCol="0">
            <a:spAutoFit/>
          </a:bodyPr>
          <a:lstStyle/>
          <a:p>
            <a:r>
              <a:rPr lang="en-GB" sz="4000" b="1" dirty="0" smtClean="0">
                <a:solidFill>
                  <a:srgbClr val="FF3300"/>
                </a:solidFill>
              </a:rPr>
              <a:t>Now for something more complex:</a:t>
            </a:r>
            <a:endParaRPr lang="en-GB" sz="4000" b="1" dirty="0">
              <a:solidFill>
                <a:srgbClr val="FF33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7772400" cy="1470025"/>
          </a:xfrm>
        </p:spPr>
        <p:txBody>
          <a:bodyPr/>
          <a:lstStyle/>
          <a:p>
            <a:r>
              <a:rPr lang="en-GB" b="1" smtClean="0">
                <a:solidFill>
                  <a:srgbClr val="FF0000"/>
                </a:solidFill>
              </a:rPr>
              <a:t>3: Understanding </a:t>
            </a:r>
            <a:r>
              <a:rPr lang="en-GB" b="1" dirty="0" smtClean="0">
                <a:solidFill>
                  <a:srgbClr val="FF0000"/>
                </a:solidFill>
              </a:rPr>
              <a:t>Society 2010</a:t>
            </a:r>
            <a:br>
              <a:rPr lang="en-GB" b="1" dirty="0" smtClean="0">
                <a:solidFill>
                  <a:srgbClr val="FF0000"/>
                </a:solidFill>
              </a:rPr>
            </a:br>
            <a:endParaRPr lang="en-GB" b="1" dirty="0">
              <a:solidFill>
                <a:srgbClr val="FF0000"/>
              </a:solidFill>
            </a:endParaRPr>
          </a:p>
        </p:txBody>
      </p:sp>
      <p:sp>
        <p:nvSpPr>
          <p:cNvPr id="3" name="Subtitle 2"/>
          <p:cNvSpPr>
            <a:spLocks noGrp="1"/>
          </p:cNvSpPr>
          <p:nvPr>
            <p:ph type="subTitle" idx="1"/>
          </p:nvPr>
        </p:nvSpPr>
        <p:spPr>
          <a:xfrm>
            <a:off x="609600" y="3886200"/>
            <a:ext cx="8077200" cy="1752600"/>
          </a:xfrm>
        </p:spPr>
        <p:txBody>
          <a:bodyPr>
            <a:normAutofit fontScale="85000" lnSpcReduction="20000"/>
          </a:bodyPr>
          <a:lstStyle/>
          <a:p>
            <a:r>
              <a:rPr lang="en-GB" b="1" dirty="0" smtClean="0">
                <a:solidFill>
                  <a:schemeClr val="tx1"/>
                </a:solidFill>
              </a:rPr>
              <a:t>Previously the </a:t>
            </a:r>
            <a:r>
              <a:rPr lang="en-GB" b="1" dirty="0" smtClean="0">
                <a:solidFill>
                  <a:srgbClr val="FF0000"/>
                </a:solidFill>
              </a:rPr>
              <a:t>British Household Panel Survey</a:t>
            </a:r>
          </a:p>
          <a:p>
            <a:endParaRPr lang="en-GB" dirty="0" smtClean="0">
              <a:solidFill>
                <a:schemeClr val="tx1"/>
              </a:solidFill>
            </a:endParaRPr>
          </a:p>
          <a:p>
            <a:r>
              <a:rPr lang="en-GB" dirty="0" smtClean="0">
                <a:solidFill>
                  <a:schemeClr val="tx1"/>
                </a:solidFill>
                <a:hlinkClick r:id="rId2"/>
              </a:rPr>
              <a:t>Institute for Social and Economic Research</a:t>
            </a:r>
            <a:r>
              <a:rPr lang="en-GB" dirty="0" smtClean="0">
                <a:solidFill>
                  <a:schemeClr val="tx1"/>
                </a:solidFill>
              </a:rPr>
              <a:t> (ISER)</a:t>
            </a:r>
          </a:p>
          <a:p>
            <a:r>
              <a:rPr lang="en-GB" dirty="0" smtClean="0">
                <a:solidFill>
                  <a:schemeClr val="tx1"/>
                </a:solidFill>
              </a:rPr>
              <a:t>(University of Essex)</a:t>
            </a:r>
          </a:p>
          <a:p>
            <a:endParaRPr lang="en-GB"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2362200" y="1295400"/>
            <a:ext cx="5562600" cy="5020743"/>
          </a:xfrm>
          <a:prstGeom prst="rect">
            <a:avLst/>
          </a:prstGeom>
          <a:noFill/>
          <a:ln w="9525">
            <a:noFill/>
            <a:miter lim="800000"/>
            <a:headEnd/>
            <a:tailEnd/>
          </a:ln>
        </p:spPr>
      </p:pic>
      <p:sp>
        <p:nvSpPr>
          <p:cNvPr id="3" name="Rectangle 2"/>
          <p:cNvSpPr/>
          <p:nvPr/>
        </p:nvSpPr>
        <p:spPr>
          <a:xfrm>
            <a:off x="762000" y="685800"/>
            <a:ext cx="1200521" cy="523220"/>
          </a:xfrm>
          <a:prstGeom prst="rect">
            <a:avLst/>
          </a:prstGeom>
        </p:spPr>
        <p:txBody>
          <a:bodyPr wrap="none">
            <a:spAutoFit/>
          </a:bodyPr>
          <a:lstStyle/>
          <a:p>
            <a:r>
              <a:rPr lang="en-GB" sz="2800" b="1" dirty="0" smtClean="0">
                <a:solidFill>
                  <a:srgbClr val="C00000"/>
                </a:solidFill>
              </a:rPr>
              <a:t>Report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1447800"/>
            <a:ext cx="8610600" cy="4229100"/>
          </a:xfrm>
          <a:prstGeom prst="rect">
            <a:avLst/>
          </a:prstGeom>
          <a:noFill/>
          <a:ln w="9525">
            <a:noFill/>
            <a:miter lim="800000"/>
            <a:headEnd/>
            <a:tailEnd/>
          </a:ln>
        </p:spPr>
      </p:pic>
      <p:sp>
        <p:nvSpPr>
          <p:cNvPr id="3" name="Rectangle 2"/>
          <p:cNvSpPr/>
          <p:nvPr/>
        </p:nvSpPr>
        <p:spPr>
          <a:xfrm>
            <a:off x="457200" y="609600"/>
            <a:ext cx="6620146" cy="523220"/>
          </a:xfrm>
          <a:prstGeom prst="rect">
            <a:avLst/>
          </a:prstGeom>
        </p:spPr>
        <p:txBody>
          <a:bodyPr wrap="none">
            <a:spAutoFit/>
          </a:bodyPr>
          <a:lstStyle/>
          <a:p>
            <a:r>
              <a:rPr lang="en-GB" sz="2800" b="1" dirty="0" smtClean="0">
                <a:solidFill>
                  <a:srgbClr val="C00000"/>
                </a:solidFill>
              </a:rPr>
              <a:t>Printed questionnaire (Appendix in report) </a:t>
            </a:r>
            <a:endParaRPr lang="en-GB" sz="2800"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828800" y="1143000"/>
            <a:ext cx="6969968" cy="4533563"/>
          </a:xfrm>
          <a:prstGeom prst="rect">
            <a:avLst/>
          </a:prstGeom>
          <a:noFill/>
          <a:ln w="9525">
            <a:noFill/>
            <a:miter lim="800000"/>
            <a:headEnd/>
            <a:tailEnd/>
          </a:ln>
        </p:spPr>
      </p:pic>
      <p:sp>
        <p:nvSpPr>
          <p:cNvPr id="4" name="TextBox 3"/>
          <p:cNvSpPr txBox="1"/>
          <p:nvPr/>
        </p:nvSpPr>
        <p:spPr>
          <a:xfrm>
            <a:off x="838200" y="5867400"/>
            <a:ext cx="6915419" cy="400110"/>
          </a:xfrm>
          <a:prstGeom prst="rect">
            <a:avLst/>
          </a:prstGeom>
          <a:noFill/>
        </p:spPr>
        <p:txBody>
          <a:bodyPr wrap="none" rtlCol="0">
            <a:spAutoFit/>
          </a:bodyPr>
          <a:lstStyle/>
          <a:p>
            <a:r>
              <a:rPr lang="en-GB" sz="2000" b="1" dirty="0" smtClean="0">
                <a:solidFill>
                  <a:schemeClr val="accent1">
                    <a:lumMod val="75000"/>
                  </a:schemeClr>
                </a:solidFill>
              </a:rPr>
              <a:t>(also contains </a:t>
            </a:r>
            <a:r>
              <a:rPr lang="en-GB" sz="2000" b="1" dirty="0" smtClean="0">
                <a:solidFill>
                  <a:srgbClr val="C00000"/>
                </a:solidFill>
              </a:rPr>
              <a:t>Questionnaire</a:t>
            </a:r>
            <a:r>
              <a:rPr lang="en-GB" sz="2000" b="1" dirty="0" smtClean="0">
                <a:solidFill>
                  <a:schemeClr val="accent1">
                    <a:lumMod val="75000"/>
                  </a:schemeClr>
                </a:solidFill>
              </a:rPr>
              <a:t> translated into all languages used)</a:t>
            </a:r>
            <a:endParaRPr lang="en-GB" sz="2000" b="1" dirty="0">
              <a:solidFill>
                <a:schemeClr val="accent1">
                  <a:lumMod val="75000"/>
                </a:schemeClr>
              </a:solidFill>
            </a:endParaRPr>
          </a:p>
        </p:txBody>
      </p:sp>
      <p:sp>
        <p:nvSpPr>
          <p:cNvPr id="5" name="Rectangle 4"/>
          <p:cNvSpPr/>
          <p:nvPr/>
        </p:nvSpPr>
        <p:spPr>
          <a:xfrm>
            <a:off x="457200" y="457200"/>
            <a:ext cx="3726533" cy="461665"/>
          </a:xfrm>
          <a:prstGeom prst="rect">
            <a:avLst/>
          </a:prstGeom>
        </p:spPr>
        <p:txBody>
          <a:bodyPr wrap="none">
            <a:spAutoFit/>
          </a:bodyPr>
          <a:lstStyle/>
          <a:p>
            <a:r>
              <a:rPr lang="en-GB" sz="2400" b="1" dirty="0" err="1" smtClean="0">
                <a:solidFill>
                  <a:srgbClr val="C00000"/>
                </a:solidFill>
              </a:rPr>
              <a:t>pdf</a:t>
            </a:r>
            <a:r>
              <a:rPr lang="en-GB" sz="2400" b="1" dirty="0" smtClean="0">
                <a:solidFill>
                  <a:srgbClr val="C00000"/>
                </a:solidFill>
              </a:rPr>
              <a:t> in UKDS documentation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914400" y="2590800"/>
            <a:ext cx="1600200" cy="316932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200400" y="2590800"/>
            <a:ext cx="4120320" cy="3124199"/>
          </a:xfrm>
          <a:prstGeom prst="rect">
            <a:avLst/>
          </a:prstGeom>
          <a:noFill/>
          <a:ln w="9525">
            <a:noFill/>
            <a:miter lim="800000"/>
            <a:headEnd/>
            <a:tailEnd/>
          </a:ln>
        </p:spPr>
      </p:pic>
      <p:sp>
        <p:nvSpPr>
          <p:cNvPr id="7" name="Rectangle 6"/>
          <p:cNvSpPr/>
          <p:nvPr/>
        </p:nvSpPr>
        <p:spPr>
          <a:xfrm>
            <a:off x="838200" y="533400"/>
            <a:ext cx="8001000" cy="1477328"/>
          </a:xfrm>
          <a:prstGeom prst="rect">
            <a:avLst/>
          </a:prstGeom>
        </p:spPr>
        <p:txBody>
          <a:bodyPr wrap="square">
            <a:spAutoFit/>
          </a:bodyPr>
          <a:lstStyle/>
          <a:p>
            <a:endParaRPr lang="en-GB" dirty="0" smtClean="0"/>
          </a:p>
          <a:p>
            <a:r>
              <a:rPr lang="en-GB" sz="2400" b="1" dirty="0" smtClean="0"/>
              <a:t>1:  Question number is also </a:t>
            </a:r>
            <a:r>
              <a:rPr lang="en-GB" sz="2400" b="1" dirty="0" smtClean="0">
                <a:solidFill>
                  <a:srgbClr val="C00000"/>
                </a:solidFill>
              </a:rPr>
              <a:t>variable name</a:t>
            </a:r>
          </a:p>
          <a:p>
            <a:endParaRPr lang="en-GB" sz="2400" b="1" dirty="0" smtClean="0"/>
          </a:p>
          <a:p>
            <a:r>
              <a:rPr lang="en-GB" sz="2400" b="1" dirty="0" smtClean="0"/>
              <a:t>2:  Question number </a:t>
            </a:r>
            <a:r>
              <a:rPr lang="en-GB" sz="2400" b="1" dirty="0" smtClean="0">
                <a:solidFill>
                  <a:srgbClr val="C00000"/>
                </a:solidFill>
              </a:rPr>
              <a:t>repeated</a:t>
            </a:r>
            <a:r>
              <a:rPr lang="en-GB" sz="2400" b="1" dirty="0" smtClean="0"/>
              <a:t> at beginning of variable label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124200" y="2362200"/>
            <a:ext cx="1524000" cy="332642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38200" y="2362199"/>
            <a:ext cx="1676400" cy="3320249"/>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334000" y="2362200"/>
            <a:ext cx="2057400" cy="3252019"/>
          </a:xfrm>
          <a:prstGeom prst="rect">
            <a:avLst/>
          </a:prstGeom>
          <a:noFill/>
          <a:ln w="9525">
            <a:noFill/>
            <a:miter lim="800000"/>
            <a:headEnd/>
            <a:tailEnd/>
          </a:ln>
        </p:spPr>
      </p:pic>
      <p:sp>
        <p:nvSpPr>
          <p:cNvPr id="5" name="Rectangle 4"/>
          <p:cNvSpPr/>
          <p:nvPr/>
        </p:nvSpPr>
        <p:spPr>
          <a:xfrm>
            <a:off x="2971800" y="609600"/>
            <a:ext cx="2362200" cy="1877437"/>
          </a:xfrm>
          <a:prstGeom prst="rect">
            <a:avLst/>
          </a:prstGeom>
        </p:spPr>
        <p:txBody>
          <a:bodyPr wrap="square">
            <a:spAutoFit/>
          </a:bodyPr>
          <a:lstStyle/>
          <a:p>
            <a:r>
              <a:rPr lang="en-GB" sz="2800" dirty="0" smtClean="0"/>
              <a:t>No missing values specified</a:t>
            </a:r>
          </a:p>
          <a:p>
            <a:endParaRPr lang="en-GB" sz="3200" dirty="0" smtClean="0"/>
          </a:p>
        </p:txBody>
      </p:sp>
      <p:sp>
        <p:nvSpPr>
          <p:cNvPr id="6" name="Rectangle 5"/>
          <p:cNvSpPr/>
          <p:nvPr/>
        </p:nvSpPr>
        <p:spPr>
          <a:xfrm>
            <a:off x="5181600" y="685800"/>
            <a:ext cx="2590800" cy="954107"/>
          </a:xfrm>
          <a:prstGeom prst="rect">
            <a:avLst/>
          </a:prstGeom>
        </p:spPr>
        <p:txBody>
          <a:bodyPr wrap="square">
            <a:spAutoFit/>
          </a:bodyPr>
          <a:lstStyle/>
          <a:p>
            <a:r>
              <a:rPr lang="en-GB" sz="2800" dirty="0" smtClean="0"/>
              <a:t>Measurement levels all </a:t>
            </a:r>
            <a:r>
              <a:rPr lang="en-GB" sz="2800" dirty="0" smtClean="0">
                <a:solidFill>
                  <a:srgbClr val="C00000"/>
                </a:solidFill>
              </a:rPr>
              <a:t>Scale</a:t>
            </a:r>
            <a:endParaRPr lang="en-GB" sz="2800"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229599" cy="3416320"/>
          </a:xfrm>
          <a:prstGeom prst="rect">
            <a:avLst/>
          </a:prstGeom>
          <a:noFill/>
        </p:spPr>
        <p:txBody>
          <a:bodyPr wrap="square" rtlCol="0">
            <a:spAutoFit/>
          </a:bodyPr>
          <a:lstStyle/>
          <a:p>
            <a:r>
              <a:rPr lang="en-GB" sz="2400" b="1" dirty="0" smtClean="0">
                <a:solidFill>
                  <a:srgbClr val="C00000"/>
                </a:solidFill>
              </a:rPr>
              <a:t>Good points:</a:t>
            </a:r>
          </a:p>
          <a:p>
            <a:r>
              <a:rPr lang="en-GB" sz="2400" dirty="0" smtClean="0"/>
              <a:t> </a:t>
            </a:r>
          </a:p>
          <a:p>
            <a:r>
              <a:rPr lang="en-GB" sz="2400" dirty="0" smtClean="0"/>
              <a:t>1:  Variable names tally with question numbers</a:t>
            </a:r>
          </a:p>
          <a:p>
            <a:endParaRPr lang="en-GB" sz="2400" dirty="0" smtClean="0"/>
          </a:p>
          <a:p>
            <a:r>
              <a:rPr lang="en-GB" sz="2400" dirty="0" smtClean="0"/>
              <a:t>2:  Variable labels have question numbers at beginning.</a:t>
            </a:r>
          </a:p>
          <a:p>
            <a:endParaRPr lang="en-GB" sz="2400" dirty="0" smtClean="0"/>
          </a:p>
          <a:p>
            <a:r>
              <a:rPr lang="en-GB" sz="2400" dirty="0" smtClean="0"/>
              <a:t>This means duplication if SPSS set to display both names and labels, but means dialog boxes always display question number if SPSS set to display only one of these.</a:t>
            </a:r>
            <a:endParaRPr lang="en-GB" sz="2400" dirty="0"/>
          </a:p>
        </p:txBody>
      </p:sp>
      <p:sp>
        <p:nvSpPr>
          <p:cNvPr id="4" name="Rectangle 3"/>
          <p:cNvSpPr/>
          <p:nvPr/>
        </p:nvSpPr>
        <p:spPr>
          <a:xfrm>
            <a:off x="228600" y="4038600"/>
            <a:ext cx="8458200" cy="1938992"/>
          </a:xfrm>
          <a:prstGeom prst="rect">
            <a:avLst/>
          </a:prstGeom>
        </p:spPr>
        <p:txBody>
          <a:bodyPr wrap="square">
            <a:spAutoFit/>
          </a:bodyPr>
          <a:lstStyle/>
          <a:p>
            <a:r>
              <a:rPr lang="en-GB" sz="2400" b="1" dirty="0" smtClean="0">
                <a:solidFill>
                  <a:srgbClr val="C00000"/>
                </a:solidFill>
              </a:rPr>
              <a:t>Pedantic/aesthetic points</a:t>
            </a:r>
            <a:r>
              <a:rPr lang="en-GB" sz="2400" dirty="0" smtClean="0">
                <a:solidFill>
                  <a:srgbClr val="C00000"/>
                </a:solidFill>
              </a:rPr>
              <a:t>:</a:t>
            </a:r>
          </a:p>
          <a:p>
            <a:r>
              <a:rPr lang="en-GB" sz="2400" dirty="0" smtClean="0"/>
              <a:t> </a:t>
            </a:r>
          </a:p>
          <a:p>
            <a:r>
              <a:rPr lang="en-GB" sz="2400" dirty="0" smtClean="0"/>
              <a:t>1:  Some (derived) integer variables still have 2 decimal places.</a:t>
            </a:r>
          </a:p>
          <a:p>
            <a:r>
              <a:rPr lang="en-GB" sz="2400" dirty="0" smtClean="0"/>
              <a:t> </a:t>
            </a:r>
          </a:p>
          <a:p>
            <a:r>
              <a:rPr lang="en-GB" sz="2400" dirty="0" smtClean="0"/>
              <a:t>2:  Variable labels far too long.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524000"/>
            <a:ext cx="7531229" cy="3600986"/>
          </a:xfrm>
          <a:prstGeom prst="rect">
            <a:avLst/>
          </a:prstGeom>
          <a:noFill/>
        </p:spPr>
        <p:txBody>
          <a:bodyPr wrap="none" rtlCol="0">
            <a:spAutoFit/>
          </a:bodyPr>
          <a:lstStyle/>
          <a:p>
            <a:pPr algn="ctr"/>
            <a:r>
              <a:rPr lang="en-GB" sz="4000" dirty="0" smtClean="0"/>
              <a:t>Response rate 58%		UK  </a:t>
            </a:r>
            <a:r>
              <a:rPr lang="en-GB" sz="4000" b="1" dirty="0" smtClean="0">
                <a:solidFill>
                  <a:srgbClr val="FF0000"/>
                </a:solidFill>
              </a:rPr>
              <a:t>33.5% !!!</a:t>
            </a:r>
          </a:p>
          <a:p>
            <a:pPr algn="ctr"/>
            <a:endParaRPr lang="en-GB" sz="4000" dirty="0" smtClean="0"/>
          </a:p>
          <a:p>
            <a:pPr algn="ctr"/>
            <a:r>
              <a:rPr lang="en-GB" sz="4000" dirty="0" smtClean="0"/>
              <a:t>     N = 35,634		 N = 1507</a:t>
            </a:r>
          </a:p>
          <a:p>
            <a:pPr algn="ctr"/>
            <a:endParaRPr lang="en-GB" sz="4000" dirty="0" smtClean="0"/>
          </a:p>
          <a:p>
            <a:pPr algn="ctr"/>
            <a:r>
              <a:rPr lang="en-GB" sz="4000" dirty="0" smtClean="0"/>
              <a:t>364 variables</a:t>
            </a:r>
          </a:p>
          <a:p>
            <a:pPr algn="ctr"/>
            <a:endParaRPr lang="en-GB" sz="28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401</Words>
  <Application>Microsoft Office PowerPoint</Application>
  <PresentationFormat>On-screen Show (4:3)</PresentationFormat>
  <Paragraphs>86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European Quality of Life Survey 2007</vt:lpstr>
      <vt:lpstr>Teachers need ready-to-use files requiring little or no further preparation.  Students may only have one semester of classes and lab sessions. Researchers need to factor in budgets, time, opportunity costs etc.   All need to be up and running in the very first session.    Criteria for ease of understanding and (immediate) use of SPSS files: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3: Understanding Society 2010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Quality of Life Survey</dc:title>
  <dc:creator>John</dc:creator>
  <cp:lastModifiedBy>John</cp:lastModifiedBy>
  <cp:revision>15</cp:revision>
  <dcterms:created xsi:type="dcterms:W3CDTF">2006-08-16T00:00:00Z</dcterms:created>
  <dcterms:modified xsi:type="dcterms:W3CDTF">2014-10-20T14:08:19Z</dcterms:modified>
</cp:coreProperties>
</file>