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93" r:id="rId17"/>
    <p:sldId id="280" r:id="rId18"/>
    <p:sldId id="281" r:id="rId19"/>
    <p:sldId id="282" r:id="rId20"/>
    <p:sldId id="283" r:id="rId21"/>
    <p:sldId id="284" r:id="rId22"/>
    <p:sldId id="289" r:id="rId23"/>
    <p:sldId id="288" r:id="rId24"/>
    <p:sldId id="290" r:id="rId25"/>
    <p:sldId id="291" r:id="rId26"/>
    <p:sldId id="287" r:id="rId27"/>
    <p:sldId id="285" r:id="rId28"/>
    <p:sldId id="286" r:id="rId29"/>
    <p:sldId id="29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3" autoAdjust="0"/>
    <p:restoredTop sz="94660"/>
  </p:normalViewPr>
  <p:slideViewPr>
    <p:cSldViewPr>
      <p:cViewPr varScale="1">
        <p:scale>
          <a:sx n="77" d="100"/>
          <a:sy n="77" d="100"/>
        </p:scale>
        <p:origin x="-96" y="-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er.essex.ac.u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iscover.ukdataservice.ac.uk/catalogue/?sn=6614&amp;type=Data%20catalogue" TargetMode="External"/><Relationship Id="rId2" Type="http://schemas.openxmlformats.org/officeDocument/2006/relationships/hyperlink" Target="http://surveyresearch.weebly.com/uploads/2/9/9/8/2998485/notes_on_bhps_and_understanding_society_2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iscover.ukdataservice.ac.uk/catalogue/?sn=6614&amp;type=Data%20catalogu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discover.ukdataservice.ac.uk/catalogue/?sn=6614&amp;type=Data%20catalogu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3: Understanding Society 2010</a:t>
            </a:r>
            <a:br>
              <a:rPr lang="en-GB" b="1" dirty="0" smtClean="0">
                <a:solidFill>
                  <a:srgbClr val="FF0000"/>
                </a:solidFill>
              </a:rPr>
            </a:b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077200" cy="1752600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Previously the </a:t>
            </a:r>
            <a:r>
              <a:rPr lang="en-GB" b="1" dirty="0" smtClean="0">
                <a:solidFill>
                  <a:srgbClr val="FF0000"/>
                </a:solidFill>
              </a:rPr>
              <a:t>British Household Panel Survey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  <a:hlinkClick r:id="rId2"/>
              </a:rPr>
              <a:t>Institute for Social and Economic Research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(ISER)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(University of Essex)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996" y="950532"/>
            <a:ext cx="7999203" cy="4297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5105400"/>
            <a:ext cx="594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Click a button to select a usage, then click on</a:t>
            </a: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in box in top left corner 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5105400"/>
            <a:ext cx="257386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294" y="990600"/>
            <a:ext cx="821387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6600CC"/>
                </a:solidFill>
              </a:rPr>
              <a:t>Usage number</a:t>
            </a:r>
            <a:r>
              <a:rPr lang="en-GB" sz="3600" dirty="0" smtClean="0"/>
              <a:t> and </a:t>
            </a:r>
            <a:r>
              <a:rPr lang="en-GB" sz="3600" b="1" dirty="0" smtClean="0">
                <a:solidFill>
                  <a:srgbClr val="6600CC"/>
                </a:solidFill>
              </a:rPr>
              <a:t>Title</a:t>
            </a:r>
            <a:r>
              <a:rPr lang="en-GB" sz="3600" dirty="0" smtClean="0"/>
              <a:t> become live links</a:t>
            </a:r>
            <a:endParaRPr lang="en-GB" sz="3600" dirty="0"/>
          </a:p>
        </p:txBody>
      </p:sp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804527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50292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Click on </a:t>
            </a:r>
            <a:r>
              <a:rPr lang="en-GB" sz="2400" b="1" u="sng" dirty="0" smtClean="0">
                <a:solidFill>
                  <a:srgbClr val="6600CC"/>
                </a:solidFill>
              </a:rPr>
              <a:t>Tutorials using British Social Attitudes </a:t>
            </a:r>
            <a:r>
              <a:rPr lang="en-GB" sz="2400" dirty="0" smtClean="0"/>
              <a:t>to display list of data sets for that usage:</a:t>
            </a:r>
            <a:endParaRPr lang="en-GB" sz="2400" b="1" u="sng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1" y="628116"/>
            <a:ext cx="6880668" cy="5620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8297943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219200"/>
            <a:ext cx="1447800" cy="80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895600"/>
            <a:ext cx="8359016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1371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Click on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533400" y="5943600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Click on</a:t>
            </a:r>
            <a:endParaRPr lang="en-GB" sz="24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5943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2133600"/>
            <a:ext cx="3505200" cy="5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789" y="990600"/>
            <a:ext cx="758242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2895600"/>
            <a:ext cx="3639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[Live demo here?]</a:t>
            </a:r>
            <a:endParaRPr lang="en-GB" sz="36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>
            <a:normAutofit/>
          </a:bodyPr>
          <a:lstStyle/>
          <a:p>
            <a:pPr algn="l"/>
            <a:r>
              <a:rPr lang="en-GB" sz="4000" dirty="0" smtClean="0">
                <a:solidFill>
                  <a:srgbClr val="C00000"/>
                </a:solidFill>
              </a:rPr>
              <a:t>SN 6614: Contents of zip file </a:t>
            </a:r>
            <a:endParaRPr lang="en-GB" sz="4000" dirty="0">
              <a:solidFill>
                <a:srgbClr val="C00000"/>
              </a:solidFill>
            </a:endParaRPr>
          </a:p>
        </p:txBody>
      </p:sp>
      <p:pic>
        <p:nvPicPr>
          <p:cNvPr id="1065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657600"/>
            <a:ext cx="1447800" cy="1498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50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5334000"/>
            <a:ext cx="156754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50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733800"/>
            <a:ext cx="1371889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429000" y="160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→ →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3810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→ →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67200" y="3581401"/>
            <a:ext cx="7097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106506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5257800"/>
            <a:ext cx="1143000" cy="523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3505200" y="5410200"/>
            <a:ext cx="68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→ →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550546"/>
            <a:ext cx="1355380" cy="66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1524000"/>
            <a:ext cx="205520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19600" y="1447800"/>
            <a:ext cx="3086746" cy="1979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C00000"/>
                </a:solidFill>
              </a:rPr>
              <a:t>SN 6614: Contents of</a:t>
            </a:r>
            <a:endParaRPr lang="en-GB" sz="3200" b="1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199" y="609600"/>
            <a:ext cx="115824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72" y="2133600"/>
            <a:ext cx="7827122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838200" y="13716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17 </a:t>
            </a:r>
            <a:r>
              <a:rPr lang="en-GB" sz="2400" dirty="0" err="1" smtClean="0"/>
              <a:t>pdf</a:t>
            </a:r>
            <a:r>
              <a:rPr lang="en-GB" sz="2400" dirty="0" smtClean="0"/>
              <a:t> files:</a:t>
            </a:r>
            <a:endParaRPr lang="en-GB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33400"/>
            <a:ext cx="176348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</a:rPr>
              <a:t>SN 6614: Contents of		       </a:t>
            </a:r>
            <a:r>
              <a:rPr lang="en-GB" sz="4000" dirty="0" smtClean="0">
                <a:solidFill>
                  <a:srgbClr val="C00000"/>
                </a:solidFill>
              </a:rPr>
              <a:t>		 </a:t>
            </a:r>
            <a:endParaRPr lang="en-GB" sz="40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295400"/>
            <a:ext cx="4724400" cy="5181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762000" y="1447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(31 *.sav files)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C00000"/>
                </a:solidFill>
              </a:rPr>
              <a:t>Understanding Society 2010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endParaRPr lang="en-GB" dirty="0" smtClean="0"/>
          </a:p>
          <a:p>
            <a:r>
              <a:rPr lang="en-GB" b="1" dirty="0" smtClean="0">
                <a:hlinkClick r:id="rId2"/>
              </a:rPr>
              <a:t>Understanding Society</a:t>
            </a:r>
            <a:r>
              <a:rPr lang="en-GB" dirty="0" smtClean="0"/>
              <a:t> (website)</a:t>
            </a:r>
          </a:p>
          <a:p>
            <a:r>
              <a:rPr lang="en-GB" b="1" dirty="0" smtClean="0"/>
              <a:t>Understanding Society </a:t>
            </a:r>
            <a:r>
              <a:rPr lang="en-GB" dirty="0" smtClean="0"/>
              <a:t>(waves 1-3, 2009-2012) [UKDS: </a:t>
            </a:r>
            <a:r>
              <a:rPr lang="en-GB" b="1" dirty="0" smtClean="0">
                <a:hlinkClick r:id="rId3"/>
              </a:rPr>
              <a:t>SN 6614</a:t>
            </a:r>
            <a:r>
              <a:rPr lang="en-GB" dirty="0" smtClean="0"/>
              <a:t>]</a:t>
            </a:r>
          </a:p>
          <a:p>
            <a:pPr>
              <a:buNone/>
            </a:pPr>
            <a:r>
              <a:rPr lang="en-GB" dirty="0" smtClean="0"/>
              <a:t>	</a:t>
            </a:r>
            <a:br>
              <a:rPr lang="en-GB" dirty="0" smtClean="0"/>
            </a:br>
            <a:endParaRPr lang="en-GB" dirty="0" smtClean="0">
              <a:hlinkClick r:id="rId2"/>
            </a:endParaRPr>
          </a:p>
          <a:p>
            <a:r>
              <a:rPr lang="en-GB" b="1" dirty="0" smtClean="0">
                <a:hlinkClick r:id="rId2"/>
              </a:rPr>
              <a:t>Commentary on Understanding Society 2010</a:t>
            </a:r>
            <a:r>
              <a:rPr lang="en-GB" dirty="0" smtClean="0"/>
              <a:t> 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>
                <a:solidFill>
                  <a:srgbClr val="C00000"/>
                </a:solidFill>
              </a:rPr>
              <a:t>1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dirty="0" smtClean="0">
                <a:solidFill>
                  <a:srgbClr val="C00000"/>
                </a:solidFill>
              </a:rPr>
              <a:t> x guide to contents </a:t>
            </a:r>
            <a:br>
              <a:rPr lang="en-GB" sz="3200" dirty="0" smtClean="0">
                <a:solidFill>
                  <a:srgbClr val="C00000"/>
                </a:solidFill>
              </a:rPr>
            </a:br>
            <a:r>
              <a:rPr lang="en-GB" sz="2700" dirty="0" smtClean="0"/>
              <a:t>6614_file_information   (Word doc in table format: read only) </a:t>
            </a:r>
            <a:endParaRPr lang="en-GB" sz="2700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21" y="1752600"/>
            <a:ext cx="7908415" cy="332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Understanding Society 2010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31  SPSS *.sav files</a:t>
            </a:r>
          </a:p>
          <a:p>
            <a:pPr>
              <a:buNone/>
            </a:pPr>
            <a:r>
              <a:rPr lang="en-GB" dirty="0" smtClean="0">
                <a:solidFill>
                  <a:srgbClr val="C00000"/>
                </a:solidFill>
              </a:rPr>
              <a:t>	</a:t>
            </a:r>
            <a:r>
              <a:rPr lang="en-GB" dirty="0" smtClean="0"/>
              <a:t>Means 31 data dictionaries to examine !!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1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dirty="0" smtClean="0">
                <a:solidFill>
                  <a:srgbClr val="C00000"/>
                </a:solidFill>
              </a:rPr>
              <a:t> x guide to contents</a:t>
            </a:r>
          </a:p>
          <a:p>
            <a:pPr>
              <a:buNone/>
            </a:pPr>
            <a:r>
              <a:rPr lang="en-GB" dirty="0" smtClean="0">
                <a:solidFill>
                  <a:srgbClr val="C00000"/>
                </a:solidFill>
              </a:rPr>
              <a:t>	</a:t>
            </a:r>
            <a:r>
              <a:rPr lang="en-GB" dirty="0" smtClean="0"/>
              <a:t>Contains 17 User Manuals and therefore</a:t>
            </a:r>
          </a:p>
          <a:p>
            <a:pPr>
              <a:buNone/>
            </a:pPr>
            <a:r>
              <a:rPr lang="en-GB" dirty="0" smtClean="0"/>
              <a:t>	17 questionnaires.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4876801" cy="3560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57200" y="6096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2400" b="1" dirty="0" smtClean="0">
                <a:solidFill>
                  <a:srgbClr val="C00000"/>
                </a:solidFill>
              </a:rPr>
              <a:t>The </a:t>
            </a:r>
            <a:r>
              <a:rPr lang="en-GB" sz="2400" b="1" dirty="0" err="1" smtClean="0">
                <a:solidFill>
                  <a:srgbClr val="C00000"/>
                </a:solidFill>
              </a:rPr>
              <a:t>pdf</a:t>
            </a:r>
            <a:r>
              <a:rPr lang="en-GB" sz="2400" b="1" dirty="0" smtClean="0">
                <a:solidFill>
                  <a:srgbClr val="C00000"/>
                </a:solidFill>
              </a:rPr>
              <a:t> files are massive, but with live links to dozens of sections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604345"/>
            <a:ext cx="6477000" cy="533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30565"/>
            <a:ext cx="5334000" cy="6024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95400"/>
            <a:ext cx="701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All the information needed for analysis is there, but with no printed questionnaire to work from, beginners (and many teachers) will understandably find it difficult to work from the </a:t>
            </a:r>
            <a:r>
              <a:rPr lang="en-GB" sz="2800" b="1" dirty="0" err="1" smtClean="0"/>
              <a:t>pdf</a:t>
            </a:r>
            <a:r>
              <a:rPr lang="en-GB" sz="2800" b="1" dirty="0" smtClean="0"/>
              <a:t> CAPI version.</a:t>
            </a:r>
          </a:p>
          <a:p>
            <a:endParaRPr lang="en-GB" sz="2800" b="1" dirty="0" smtClean="0"/>
          </a:p>
          <a:p>
            <a:r>
              <a:rPr lang="en-GB" sz="2800" b="1" dirty="0" smtClean="0"/>
              <a:t>A pseudo-printed version could be produced from the CAPI file, but would be a daunting, tedious and time-consuming task</a:t>
            </a:r>
            <a:endParaRPr lang="en-GB" sz="28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7643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</a:rPr>
              <a:t>Sample question from adult self-completion questionnaire</a:t>
            </a:r>
            <a:endParaRPr lang="en-GB" sz="2400" b="1" dirty="0">
              <a:solidFill>
                <a:srgbClr val="C0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3374136" cy="479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057400"/>
            <a:ext cx="782794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81000" y="51816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Note: variable name super-imposed in </a:t>
            </a:r>
            <a:r>
              <a:rPr lang="en-GB" sz="2400" b="1" dirty="0" smtClean="0">
                <a:solidFill>
                  <a:srgbClr val="FF0000"/>
                </a:solidFill>
              </a:rPr>
              <a:t>red</a:t>
            </a:r>
            <a:r>
              <a:rPr lang="en-GB" sz="2400" b="1" dirty="0" smtClean="0"/>
              <a:t> </a:t>
            </a:r>
          </a:p>
          <a:p>
            <a:r>
              <a:rPr lang="en-GB" sz="2400" b="1" dirty="0" smtClean="0"/>
              <a:t>(Does not appear on questionnaire for respondent)</a:t>
            </a:r>
            <a:endParaRPr lang="en-GB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187306"/>
            <a:ext cx="6548437" cy="4690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617220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(NB: variable names super-imposed in </a:t>
            </a:r>
            <a:r>
              <a:rPr lang="en-GB" sz="2000" b="1" dirty="0" smtClean="0">
                <a:solidFill>
                  <a:srgbClr val="0000FF"/>
                </a:solidFill>
              </a:rPr>
              <a:t>blue </a:t>
            </a:r>
            <a:r>
              <a:rPr lang="en-GB" sz="2000" b="1" dirty="0" smtClean="0"/>
              <a:t>are not displayed to respondent)</a:t>
            </a:r>
            <a:endParaRPr lang="en-GB" sz="2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57200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/>
              <a:t>Beautifully designed </a:t>
            </a:r>
            <a:r>
              <a:rPr lang="en-GB" sz="2800" b="1" dirty="0" smtClean="0">
                <a:solidFill>
                  <a:srgbClr val="C00000"/>
                </a:solidFill>
              </a:rPr>
              <a:t>interactive youth questionnaire 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19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>
                <a:solidFill>
                  <a:srgbClr val="C00000"/>
                </a:solidFill>
              </a:rPr>
              <a:t>Good points:</a:t>
            </a:r>
          </a:p>
          <a:p>
            <a:r>
              <a:rPr lang="en-GB" sz="2600" dirty="0" smtClean="0"/>
              <a:t>Missing values are negative and consistently labelled.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pPr>
              <a:buNone/>
            </a:pPr>
            <a:r>
              <a:rPr lang="en-GB" b="1" dirty="0" smtClean="0">
                <a:solidFill>
                  <a:srgbClr val="C00000"/>
                </a:solidFill>
              </a:rPr>
              <a:t>Problem points</a:t>
            </a:r>
            <a:r>
              <a:rPr lang="en-GB" b="1" dirty="0" smtClean="0"/>
              <a:t>:</a:t>
            </a:r>
          </a:p>
          <a:p>
            <a:r>
              <a:rPr lang="en-GB" sz="2600" dirty="0" smtClean="0"/>
              <a:t>Measurement levels all </a:t>
            </a:r>
            <a:r>
              <a:rPr lang="en-GB" sz="2600" b="1" dirty="0" smtClean="0">
                <a:solidFill>
                  <a:srgbClr val="C00000"/>
                </a:solidFill>
              </a:rPr>
              <a:t>Unknown </a:t>
            </a:r>
            <a:r>
              <a:rPr lang="en-GB" sz="2600" dirty="0" smtClean="0"/>
              <a:t>(but this may well be due to automatic processing at UKDS)</a:t>
            </a:r>
            <a:endParaRPr lang="en-GB" sz="2600" dirty="0" smtClean="0">
              <a:solidFill>
                <a:srgbClr val="C00000"/>
              </a:solidFill>
            </a:endParaRPr>
          </a:p>
          <a:p>
            <a:r>
              <a:rPr lang="en-GB" sz="2600" dirty="0" smtClean="0"/>
              <a:t>Most variable and value labels start with </a:t>
            </a:r>
            <a:r>
              <a:rPr lang="en-GB" sz="2600" b="1" dirty="0" smtClean="0">
                <a:solidFill>
                  <a:srgbClr val="C00000"/>
                </a:solidFill>
              </a:rPr>
              <a:t>lower case </a:t>
            </a:r>
            <a:r>
              <a:rPr lang="en-GB" sz="2600" dirty="0" smtClean="0"/>
              <a:t>letters</a:t>
            </a:r>
          </a:p>
          <a:p>
            <a:r>
              <a:rPr lang="en-GB" sz="2600" b="1" dirty="0" smtClean="0">
                <a:solidFill>
                  <a:srgbClr val="C00000"/>
                </a:solidFill>
              </a:rPr>
              <a:t>No question numbers </a:t>
            </a:r>
            <a:r>
              <a:rPr lang="en-GB" sz="2600" dirty="0" smtClean="0"/>
              <a:t>at all (to use with questionnaire?)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954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</a:rPr>
              <a:t>Next show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3568" y="22768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4: British Social Attitudes</a:t>
            </a:r>
            <a:endParaRPr kumimoji="0" lang="en-GB" sz="5400" b="1" i="0" u="none" strike="noStrike" kern="1200" cap="none" spc="0" normalizeH="0" baseline="0" noProof="0" dirty="0">
              <a:ln>
                <a:noFill/>
              </a:ln>
              <a:solidFill>
                <a:srgbClr val="66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Understanding Society (UKDS: </a:t>
            </a:r>
            <a:r>
              <a:rPr lang="en-GB" sz="3600" b="1" dirty="0" smtClean="0">
                <a:solidFill>
                  <a:srgbClr val="C00000"/>
                </a:solidFill>
                <a:hlinkClick r:id="rId2"/>
              </a:rPr>
              <a:t>SN 6614</a:t>
            </a:r>
            <a:r>
              <a:rPr lang="en-GB" sz="3600" b="1" dirty="0" smtClean="0">
                <a:solidFill>
                  <a:srgbClr val="C00000"/>
                </a:solidFill>
              </a:rPr>
              <a:t> )</a:t>
            </a:r>
            <a:endParaRPr lang="en-GB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844" y="2209800"/>
            <a:ext cx="8525376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Understanding Society (UKDS: </a:t>
            </a:r>
            <a:r>
              <a:rPr lang="en-GB" sz="3600" b="1" dirty="0" smtClean="0">
                <a:solidFill>
                  <a:srgbClr val="C00000"/>
                </a:solidFill>
                <a:hlinkClick r:id="rId2"/>
              </a:rPr>
              <a:t>SN 6614</a:t>
            </a:r>
            <a:r>
              <a:rPr lang="en-GB" sz="3600" b="1" dirty="0" smtClean="0">
                <a:solidFill>
                  <a:srgbClr val="C00000"/>
                </a:solidFill>
              </a:rPr>
              <a:t> )</a:t>
            </a:r>
            <a:endParaRPr lang="en-GB" sz="36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057400"/>
            <a:ext cx="740898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3733800"/>
            <a:ext cx="413951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734" y="685800"/>
            <a:ext cx="813915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81200"/>
            <a:ext cx="7401911" cy="2862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717" y="685800"/>
            <a:ext cx="789387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/>
              <a:t>I have no institutional affiliation, so I’m registered as a private non-commercial user via UK Data Archive</a:t>
            </a:r>
            <a:endParaRPr lang="en-GB" sz="2800" dirty="0"/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133600"/>
            <a:ext cx="790413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90600" y="5181600"/>
            <a:ext cx="23267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Click on  </a:t>
            </a:r>
            <a:r>
              <a:rPr lang="en-GB" sz="2400" b="1" dirty="0" smtClean="0">
                <a:solidFill>
                  <a:srgbClr val="3333CC"/>
                </a:solidFill>
              </a:rPr>
              <a:t>UK Data</a:t>
            </a:r>
          </a:p>
          <a:p>
            <a:r>
              <a:rPr lang="en-GB" sz="2400" b="1" dirty="0" smtClean="0">
                <a:solidFill>
                  <a:srgbClr val="3333CC"/>
                </a:solidFill>
              </a:rPr>
              <a:t>	  Archive</a:t>
            </a:r>
            <a:endParaRPr lang="en-GB" sz="2400" b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752600"/>
            <a:ext cx="8229600" cy="2057400"/>
          </a:xfrm>
        </p:spPr>
        <p:txBody>
          <a:bodyPr>
            <a:noAutofit/>
          </a:bodyPr>
          <a:lstStyle/>
          <a:p>
            <a:pPr algn="l"/>
            <a:r>
              <a:rPr lang="en-GB" sz="2800" b="1" dirty="0" smtClean="0"/>
              <a:t>UKDS recognises my I.P. address,</a:t>
            </a:r>
            <a:br>
              <a:rPr lang="en-GB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 smtClean="0"/>
              <a:t>displays my username with a masked password</a:t>
            </a:r>
            <a:br>
              <a:rPr lang="en-GB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 smtClean="0"/>
              <a:t>and logs me in automatically when I click </a:t>
            </a:r>
            <a:br>
              <a:rPr lang="en-GB" sz="2800" b="1" dirty="0" smtClean="0"/>
            </a:br>
            <a:endParaRPr lang="en-GB" sz="2800" b="1" dirty="0"/>
          </a:p>
        </p:txBody>
      </p:sp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124200"/>
            <a:ext cx="12477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316</Words>
  <Application>Microsoft Office PowerPoint</Application>
  <PresentationFormat>On-screen Show (4:3)</PresentationFormat>
  <Paragraphs>57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3: Understanding Society 2010 </vt:lpstr>
      <vt:lpstr> Understanding Society 2010</vt:lpstr>
      <vt:lpstr>Understanding Society (UKDS: SN 6614 )</vt:lpstr>
      <vt:lpstr>Understanding Society (UKDS: SN 6614 )</vt:lpstr>
      <vt:lpstr>Slide 5</vt:lpstr>
      <vt:lpstr>Slide 6</vt:lpstr>
      <vt:lpstr>Slide 7</vt:lpstr>
      <vt:lpstr>I have no institutional affiliation, so I’m registered as a private non-commercial user via UK Data Archive</vt:lpstr>
      <vt:lpstr>UKDS recognises my I.P. address,  displays my username with a masked password  and logs me in automatically when I click  </vt:lpstr>
      <vt:lpstr>Slide 10</vt:lpstr>
      <vt:lpstr>Slide 11</vt:lpstr>
      <vt:lpstr>Usage number and Title become live links</vt:lpstr>
      <vt:lpstr>Slide 13</vt:lpstr>
      <vt:lpstr>Slide 14</vt:lpstr>
      <vt:lpstr>Slide 15</vt:lpstr>
      <vt:lpstr>Slide 16</vt:lpstr>
      <vt:lpstr>SN 6614: Contents of zip file </vt:lpstr>
      <vt:lpstr>SN 6614: Contents of</vt:lpstr>
      <vt:lpstr>SN 6614: Contents of            </vt:lpstr>
      <vt:lpstr>1  x guide to contents  6614_file_information   (Word doc in table format: read only) </vt:lpstr>
      <vt:lpstr>Understanding Society 2010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John</cp:lastModifiedBy>
  <cp:revision>8</cp:revision>
  <dcterms:created xsi:type="dcterms:W3CDTF">2006-08-16T00:00:00Z</dcterms:created>
  <dcterms:modified xsi:type="dcterms:W3CDTF">2014-10-20T15:01:35Z</dcterms:modified>
</cp:coreProperties>
</file>