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75" r:id="rId4"/>
    <p:sldId id="273" r:id="rId5"/>
    <p:sldId id="274" r:id="rId6"/>
    <p:sldId id="258" r:id="rId7"/>
    <p:sldId id="260" r:id="rId8"/>
    <p:sldId id="268" r:id="rId9"/>
    <p:sldId id="266" r:id="rId10"/>
    <p:sldId id="267" r:id="rId11"/>
    <p:sldId id="272" r:id="rId12"/>
    <p:sldId id="271" r:id="rId13"/>
    <p:sldId id="269" r:id="rId14"/>
    <p:sldId id="264" r:id="rId15"/>
    <p:sldId id="259" r:id="rId16"/>
    <p:sldId id="276" r:id="rId17"/>
    <p:sldId id="277" r:id="rId18"/>
    <p:sldId id="283" r:id="rId19"/>
    <p:sldId id="282" r:id="rId20"/>
    <p:sldId id="285" r:id="rId21"/>
    <p:sldId id="286" r:id="rId22"/>
    <p:sldId id="287" r:id="rId23"/>
    <p:sldId id="288" r:id="rId24"/>
    <p:sldId id="279" r:id="rId25"/>
    <p:sldId id="281" r:id="rId26"/>
    <p:sldId id="280" r:id="rId27"/>
    <p:sldId id="256" r:id="rId28"/>
    <p:sldId id="25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3300"/>
    <a:srgbClr val="3333F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 autoAdjust="0"/>
    <p:restoredTop sz="94615" autoAdjust="0"/>
  </p:normalViewPr>
  <p:slideViewPr>
    <p:cSldViewPr>
      <p:cViewPr varScale="1">
        <p:scale>
          <a:sx n="77" d="100"/>
          <a:sy n="77" d="100"/>
        </p:scale>
        <p:origin x="-96" y="-11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iscover.ukdataservice.ac.uk/catalogue/?sn=7146" TargetMode="External"/><Relationship Id="rId2" Type="http://schemas.openxmlformats.org/officeDocument/2006/relationships/hyperlink" Target="http://discover.ukdataservice.ac.uk/Catalogue/?sn=6893&amp;type=Data%20catalogu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urveyresearch.weebly.com/uploads/2/9/9/8/2998485/unrestricted_access_teaching_dataset_sn_7146_3.pdf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surveyresearch.weebly.com/uploads/2/9/9/8/2998485/notes_on_bsa_2004_marsh_and_elliott.pdf" TargetMode="External"/><Relationship Id="rId3" Type="http://schemas.openxmlformats.org/officeDocument/2006/relationships/hyperlink" Target="http://surveyresearch.weebly.com/cathie-marsh.html" TargetMode="External"/><Relationship Id="rId7" Type="http://schemas.openxmlformats.org/officeDocument/2006/relationships/hyperlink" Target="http://discover.ukdataservice.ac.uk/catalogue/?sn=6096&amp;type=Data%20catalogue" TargetMode="External"/><Relationship Id="rId2" Type="http://schemas.openxmlformats.org/officeDocument/2006/relationships/hyperlink" Target="http://www.polity.co.uk/book.asp?ref=978074562282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olity.co.uk/exploringdata/default.asp" TargetMode="External"/><Relationship Id="rId5" Type="http://schemas.openxmlformats.org/officeDocument/2006/relationships/hyperlink" Target="http://surveyresearch.weebly.com/marsh-and-elliott-2008.html" TargetMode="External"/><Relationship Id="rId4" Type="http://schemas.openxmlformats.org/officeDocument/2006/relationships/hyperlink" Target="http://www.esrc.ac.uk/news-and-events/press-releases/31337/new-esrc-chief-executive-announced.aspxhttp:/www.ioe.ac.uk/staff/clss_17.html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peansocialsurvey.org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surveyresearch.weebly.com/uploads/2/9/9/8/2998485/sn28_appendix_1_-_download_of_original_data_from_ukds.pdf" TargetMode="External"/><Relationship Id="rId2" Type="http://schemas.openxmlformats.org/officeDocument/2006/relationships/hyperlink" Target="http://surveyresearch.weebly.com/uploads/2/9/9/8/2998485/sn_68_commentary_relative_deprivation_and_social_justice.pdf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iscover.ukdataservice.ac.uk/catalogue/?sn=28&amp;%20catalogue" TargetMode="External"/><Relationship Id="rId4" Type="http://schemas.openxmlformats.org/officeDocument/2006/relationships/hyperlink" Target="http://surveyresearch.weebly.com/uploads/2/9/9/8/2998485/sn28_appendix_4_-_annette_scamblers_version.pdf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surveyresearch.weebly.com/uploads/2/9/9/8/2998485/sn680_-commentary_on_multi-purpose_1975.pdf" TargetMode="External"/><Relationship Id="rId2" Type="http://schemas.openxmlformats.org/officeDocument/2006/relationships/hyperlink" Target="http://discover.ukdataservice.ac.uk/catalogue/?sn=680&amp;type=Data%20catalogue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urveyresearch.weebly.com/cathie-marsh.html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urveyresearch.weebly.com/uploads/2/9/9/8/2998485/notes_on_subset_of_gss_2008.pdf" TargetMode="External"/><Relationship Id="rId2" Type="http://schemas.openxmlformats.org/officeDocument/2006/relationships/hyperlink" Target="http://surveyresearch.weebly.com/uploads/2/9/9/8/2998485/notes_on_full_gss_2008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urveyresearch.weebly.com/babbie-halley-wagner-and-zaino-2013.html" TargetMode="External"/><Relationship Id="rId5" Type="http://schemas.openxmlformats.org/officeDocument/2006/relationships/hyperlink" Target="http://surveyresearch.weebly.com/uploads/2/9/9/8/2998485/notes_for_babbie_versions.pdf" TargetMode="External"/><Relationship Id="rId4" Type="http://schemas.openxmlformats.org/officeDocument/2006/relationships/hyperlink" Target="http://surveyresearch.weebly.com/sweet-and-grace-martin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percenter.uconn.edu/data_access/data/datasets/general_social_survey.html" TargetMode="External"/><Relationship Id="rId2" Type="http://schemas.openxmlformats.org/officeDocument/2006/relationships/hyperlink" Target="http://surveyresearch.weebly.com/uploads/2/9/9/8/2998485/notes_on_full_gss_2008.pdf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3300"/>
                </a:solidFill>
              </a:rPr>
              <a:t>Epilogue</a:t>
            </a:r>
            <a:endParaRPr lang="en-GB" b="1" dirty="0">
              <a:solidFill>
                <a:srgbClr val="FF33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British Social Attitudes 2004</a:t>
            </a:r>
          </a:p>
          <a:p>
            <a:r>
              <a:rPr lang="en-GB" dirty="0" smtClean="0"/>
              <a:t>NORC General Social Survey 2008</a:t>
            </a:r>
          </a:p>
          <a:p>
            <a:r>
              <a:rPr lang="en-GB" dirty="0" smtClean="0"/>
              <a:t>ONS Well‐Being Modules </a:t>
            </a:r>
            <a:r>
              <a:rPr lang="en-GB" dirty="0" smtClean="0"/>
              <a:t>2011</a:t>
            </a:r>
          </a:p>
          <a:p>
            <a:r>
              <a:rPr lang="en-GB" dirty="0" smtClean="0"/>
              <a:t>European Social Survey 2012/13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sz="2400" dirty="0" smtClean="0">
                <a:solidFill>
                  <a:srgbClr val="C00000"/>
                </a:solidFill>
              </a:rPr>
              <a:t>plus a couple of surveys from the distant past . . </a:t>
            </a:r>
          </a:p>
          <a:p>
            <a:r>
              <a:rPr lang="en-GB" dirty="0" smtClean="0"/>
              <a:t>Relative Deprivation and Social Justice 1962 </a:t>
            </a:r>
            <a:r>
              <a:rPr lang="en-GB" sz="2400" dirty="0" smtClean="0"/>
              <a:t>(complete restoration from 1975 files)</a:t>
            </a:r>
          </a:p>
          <a:p>
            <a:r>
              <a:rPr lang="en-GB" dirty="0" smtClean="0"/>
              <a:t>SSRC Multi-purpose Survey 1975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914400"/>
            <a:ext cx="7772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As an example, take a question that has been asked in one form or another for decades in GSS  and other surveys:</a:t>
            </a:r>
          </a:p>
          <a:p>
            <a:endParaRPr lang="en-GB" sz="2400" dirty="0" smtClean="0"/>
          </a:p>
          <a:p>
            <a:r>
              <a:rPr lang="en-GB" sz="2400" dirty="0" smtClean="0">
                <a:solidFill>
                  <a:srgbClr val="C00000"/>
                </a:solidFill>
              </a:rPr>
              <a:t>Taking all things together, how would you say you are these days? Would you say you are very happy, pretty happy or not too happy these days?</a:t>
            </a:r>
            <a:endParaRPr lang="en-GB" sz="2400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352800"/>
            <a:ext cx="728199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762000"/>
            <a:ext cx="6781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FF00FF"/>
                </a:solidFill>
              </a:rPr>
              <a:t>/*Changes all letters to lower case.</a:t>
            </a:r>
          </a:p>
          <a:p>
            <a:r>
              <a:rPr lang="en-GB" sz="2800" dirty="0" smtClean="0">
                <a:solidFill>
                  <a:srgbClr val="3333FF"/>
                </a:solidFill>
              </a:rPr>
              <a:t>begin program</a:t>
            </a:r>
            <a:r>
              <a:rPr lang="en-GB" sz="2800" dirty="0" smtClean="0"/>
              <a:t>. </a:t>
            </a:r>
          </a:p>
          <a:p>
            <a:r>
              <a:rPr lang="en-GB" sz="2800" dirty="0" smtClean="0"/>
              <a:t>import </a:t>
            </a:r>
            <a:r>
              <a:rPr lang="en-GB" sz="2800" dirty="0" err="1" smtClean="0"/>
              <a:t>spss</a:t>
            </a:r>
            <a:r>
              <a:rPr lang="en-GB" sz="2800" dirty="0" smtClean="0"/>
              <a:t>, </a:t>
            </a:r>
            <a:r>
              <a:rPr lang="en-GB" sz="2800" dirty="0" err="1" smtClean="0"/>
              <a:t>spssaux</a:t>
            </a:r>
            <a:r>
              <a:rPr lang="en-GB" sz="2800" dirty="0" smtClean="0"/>
              <a:t> </a:t>
            </a:r>
          </a:p>
          <a:p>
            <a:r>
              <a:rPr lang="en-GB" sz="2800" dirty="0" err="1" smtClean="0"/>
              <a:t>vardict</a:t>
            </a:r>
            <a:r>
              <a:rPr lang="en-GB" sz="2800" dirty="0" smtClean="0"/>
              <a:t> = </a:t>
            </a:r>
            <a:r>
              <a:rPr lang="en-GB" sz="2800" dirty="0" err="1" smtClean="0"/>
              <a:t>spssaux.VariableDict</a:t>
            </a:r>
            <a:r>
              <a:rPr lang="en-GB" sz="2800" dirty="0" smtClean="0"/>
              <a:t>() </a:t>
            </a:r>
          </a:p>
          <a:p>
            <a:r>
              <a:rPr lang="en-GB" sz="2800" dirty="0" smtClean="0"/>
              <a:t>for </a:t>
            </a:r>
            <a:r>
              <a:rPr lang="en-GB" sz="2800" dirty="0" err="1" smtClean="0"/>
              <a:t>var</a:t>
            </a:r>
            <a:r>
              <a:rPr lang="en-GB" sz="2800" dirty="0" smtClean="0"/>
              <a:t> in </a:t>
            </a:r>
            <a:r>
              <a:rPr lang="en-GB" sz="2800" dirty="0" err="1" smtClean="0"/>
              <a:t>vardict</a:t>
            </a:r>
            <a:r>
              <a:rPr lang="en-GB" sz="2800" dirty="0" smtClean="0"/>
              <a:t>: </a:t>
            </a:r>
          </a:p>
          <a:p>
            <a:r>
              <a:rPr lang="en-GB" sz="2800" dirty="0" smtClean="0"/>
              <a:t>  </a:t>
            </a:r>
            <a:r>
              <a:rPr lang="en-GB" sz="2800" dirty="0" err="1" smtClean="0"/>
              <a:t>var.VariableLabel</a:t>
            </a:r>
            <a:r>
              <a:rPr lang="en-GB" sz="2800" dirty="0" smtClean="0"/>
              <a:t> =  </a:t>
            </a:r>
            <a:r>
              <a:rPr lang="en-GB" sz="2800" dirty="0" err="1" smtClean="0"/>
              <a:t>var.VariableLabel.lower</a:t>
            </a:r>
            <a:r>
              <a:rPr lang="en-GB" sz="2800" dirty="0" smtClean="0"/>
              <a:t>() </a:t>
            </a:r>
          </a:p>
          <a:p>
            <a:r>
              <a:rPr lang="en-GB" sz="2800" dirty="0" smtClean="0"/>
              <a:t>  </a:t>
            </a:r>
            <a:r>
              <a:rPr lang="en-GB" sz="2800" dirty="0" err="1" smtClean="0"/>
              <a:t>vallabels</a:t>
            </a:r>
            <a:r>
              <a:rPr lang="en-GB" sz="2800" dirty="0" smtClean="0"/>
              <a:t> = </a:t>
            </a:r>
            <a:r>
              <a:rPr lang="en-GB" sz="2800" dirty="0" err="1" smtClean="0"/>
              <a:t>var.ValueLabels</a:t>
            </a:r>
            <a:r>
              <a:rPr lang="en-GB" sz="2800" dirty="0" smtClean="0"/>
              <a:t> </a:t>
            </a:r>
          </a:p>
          <a:p>
            <a:r>
              <a:rPr lang="en-GB" sz="2800" dirty="0" smtClean="0"/>
              <a:t>  for </a:t>
            </a:r>
            <a:r>
              <a:rPr lang="en-GB" sz="2800" dirty="0" err="1" smtClean="0"/>
              <a:t>k,v</a:t>
            </a:r>
            <a:r>
              <a:rPr lang="en-GB" sz="2800" dirty="0" smtClean="0"/>
              <a:t> in </a:t>
            </a:r>
            <a:r>
              <a:rPr lang="en-GB" sz="2800" dirty="0" err="1" smtClean="0"/>
              <a:t>vallabels.items</a:t>
            </a:r>
            <a:r>
              <a:rPr lang="en-GB" sz="2800" dirty="0" smtClean="0"/>
              <a:t>(): </a:t>
            </a:r>
          </a:p>
          <a:p>
            <a:r>
              <a:rPr lang="en-GB" sz="2800" dirty="0" smtClean="0"/>
              <a:t>       if not v in ['IAP', 'DK', 'NA']: </a:t>
            </a:r>
          </a:p>
          <a:p>
            <a:r>
              <a:rPr lang="en-GB" sz="2800" dirty="0" smtClean="0"/>
              <a:t> 	</a:t>
            </a:r>
            <a:r>
              <a:rPr lang="en-GB" sz="2800" dirty="0" err="1" smtClean="0"/>
              <a:t>vallabels</a:t>
            </a:r>
            <a:r>
              <a:rPr lang="en-GB" sz="2800" dirty="0" smtClean="0"/>
              <a:t>[k] = </a:t>
            </a:r>
            <a:r>
              <a:rPr lang="en-GB" sz="2800" dirty="0" err="1" smtClean="0"/>
              <a:t>v.lower</a:t>
            </a:r>
            <a:r>
              <a:rPr lang="en-GB" sz="2800" dirty="0" smtClean="0"/>
              <a:t>() </a:t>
            </a:r>
          </a:p>
          <a:p>
            <a:r>
              <a:rPr lang="en-GB" sz="2800" dirty="0" smtClean="0"/>
              <a:t>  </a:t>
            </a:r>
            <a:r>
              <a:rPr lang="en-GB" sz="2800" dirty="0" err="1" smtClean="0"/>
              <a:t>var.ValueLabels</a:t>
            </a:r>
            <a:r>
              <a:rPr lang="en-GB" sz="2800" dirty="0" smtClean="0"/>
              <a:t> = </a:t>
            </a:r>
            <a:r>
              <a:rPr lang="en-GB" sz="2800" dirty="0" err="1" smtClean="0"/>
              <a:t>vallabels</a:t>
            </a:r>
            <a:r>
              <a:rPr lang="en-GB" sz="2800" dirty="0" smtClean="0"/>
              <a:t> </a:t>
            </a:r>
          </a:p>
          <a:p>
            <a:r>
              <a:rPr lang="en-GB" sz="2800" dirty="0" smtClean="0">
                <a:solidFill>
                  <a:srgbClr val="3333FF"/>
                </a:solidFill>
              </a:rPr>
              <a:t>end program</a:t>
            </a:r>
            <a:r>
              <a:rPr lang="en-GB" sz="2800" dirty="0" smtClean="0"/>
              <a:t>. </a:t>
            </a:r>
            <a:endParaRPr lang="en-GB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533400"/>
            <a:ext cx="6553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FF00FF"/>
                </a:solidFill>
              </a:rPr>
              <a:t>/*Restores first letter of first word to upper case</a:t>
            </a:r>
          </a:p>
          <a:p>
            <a:r>
              <a:rPr lang="en-GB" sz="2400" dirty="0" smtClean="0">
                <a:solidFill>
                  <a:srgbClr val="3333FF"/>
                </a:solidFill>
              </a:rPr>
              <a:t>begin program</a:t>
            </a:r>
            <a:r>
              <a:rPr lang="en-GB" sz="2400" dirty="0" smtClean="0"/>
              <a:t>. </a:t>
            </a:r>
          </a:p>
          <a:p>
            <a:r>
              <a:rPr lang="en-GB" sz="2400" dirty="0" smtClean="0"/>
              <a:t>import </a:t>
            </a:r>
            <a:r>
              <a:rPr lang="en-GB" sz="2400" dirty="0" err="1" smtClean="0"/>
              <a:t>spss</a:t>
            </a:r>
            <a:r>
              <a:rPr lang="en-GB" sz="2400" dirty="0" smtClean="0"/>
              <a:t>, </a:t>
            </a:r>
            <a:r>
              <a:rPr lang="en-GB" sz="2400" dirty="0" err="1" smtClean="0"/>
              <a:t>spssaux</a:t>
            </a:r>
            <a:r>
              <a:rPr lang="en-GB" sz="2400" dirty="0" smtClean="0"/>
              <a:t> </a:t>
            </a:r>
          </a:p>
          <a:p>
            <a:r>
              <a:rPr lang="en-GB" sz="2400" dirty="0" err="1" smtClean="0"/>
              <a:t>vd</a:t>
            </a:r>
            <a:r>
              <a:rPr lang="en-GB" sz="2400" dirty="0" smtClean="0"/>
              <a:t> = </a:t>
            </a:r>
            <a:r>
              <a:rPr lang="en-GB" sz="2400" dirty="0" err="1" smtClean="0"/>
              <a:t>spssaux.VariableDict</a:t>
            </a:r>
            <a:r>
              <a:rPr lang="en-GB" sz="2400" dirty="0" smtClean="0"/>
              <a:t>() </a:t>
            </a:r>
          </a:p>
          <a:p>
            <a:r>
              <a:rPr lang="en-GB" sz="2400" dirty="0" smtClean="0"/>
              <a:t>for v in </a:t>
            </a:r>
            <a:r>
              <a:rPr lang="en-GB" sz="2400" dirty="0" err="1" smtClean="0"/>
              <a:t>vd</a:t>
            </a:r>
            <a:r>
              <a:rPr lang="en-GB" sz="2400" dirty="0" smtClean="0"/>
              <a:t>: </a:t>
            </a:r>
          </a:p>
          <a:p>
            <a:r>
              <a:rPr lang="en-GB" sz="2400" dirty="0" smtClean="0"/>
              <a:t>  </a:t>
            </a:r>
            <a:r>
              <a:rPr lang="en-GB" sz="2400" dirty="0" err="1" smtClean="0"/>
              <a:t>varlabel</a:t>
            </a:r>
            <a:r>
              <a:rPr lang="en-GB" sz="2400" dirty="0" smtClean="0"/>
              <a:t> = </a:t>
            </a:r>
            <a:r>
              <a:rPr lang="en-GB" sz="2400" dirty="0" err="1" smtClean="0"/>
              <a:t>v.VariableLabel</a:t>
            </a:r>
            <a:r>
              <a:rPr lang="en-GB" sz="2400" dirty="0" smtClean="0"/>
              <a:t> </a:t>
            </a:r>
          </a:p>
          <a:p>
            <a:r>
              <a:rPr lang="en-GB" sz="2400" dirty="0" smtClean="0"/>
              <a:t>  if </a:t>
            </a:r>
            <a:r>
              <a:rPr lang="en-GB" sz="2400" dirty="0" err="1" smtClean="0"/>
              <a:t>varlabel</a:t>
            </a:r>
            <a:r>
              <a:rPr lang="en-GB" sz="2400" dirty="0" smtClean="0"/>
              <a:t>: </a:t>
            </a:r>
          </a:p>
          <a:p>
            <a:r>
              <a:rPr lang="en-GB" sz="2400" dirty="0" smtClean="0"/>
              <a:t>     </a:t>
            </a:r>
            <a:r>
              <a:rPr lang="en-GB" sz="2400" dirty="0" err="1" smtClean="0"/>
              <a:t>v.VariableLabel</a:t>
            </a:r>
            <a:r>
              <a:rPr lang="en-GB" sz="2400" dirty="0" smtClean="0"/>
              <a:t> = </a:t>
            </a:r>
            <a:r>
              <a:rPr lang="en-GB" sz="2400" dirty="0" err="1" smtClean="0"/>
              <a:t>varlabel.capitalize</a:t>
            </a:r>
            <a:r>
              <a:rPr lang="en-GB" sz="2400" dirty="0" smtClean="0"/>
              <a:t>() </a:t>
            </a:r>
          </a:p>
          <a:p>
            <a:r>
              <a:rPr lang="en-GB" sz="2400" dirty="0" smtClean="0"/>
              <a:t>  </a:t>
            </a:r>
            <a:r>
              <a:rPr lang="en-GB" sz="2400" dirty="0" err="1" smtClean="0"/>
              <a:t>vallbls</a:t>
            </a:r>
            <a:r>
              <a:rPr lang="en-GB" sz="2400" dirty="0" smtClean="0"/>
              <a:t> = </a:t>
            </a:r>
            <a:r>
              <a:rPr lang="en-GB" sz="2400" dirty="0" err="1" smtClean="0"/>
              <a:t>v.ValueLabels</a:t>
            </a:r>
            <a:r>
              <a:rPr lang="en-GB" sz="2400" dirty="0" smtClean="0"/>
              <a:t> </a:t>
            </a:r>
          </a:p>
          <a:p>
            <a:r>
              <a:rPr lang="en-GB" sz="2400" dirty="0" smtClean="0"/>
              <a:t>  for k in </a:t>
            </a:r>
            <a:r>
              <a:rPr lang="en-GB" sz="2400" dirty="0" err="1" smtClean="0"/>
              <a:t>vallbls</a:t>
            </a:r>
            <a:r>
              <a:rPr lang="en-GB" sz="2400" dirty="0" smtClean="0"/>
              <a:t>: </a:t>
            </a:r>
          </a:p>
          <a:p>
            <a:r>
              <a:rPr lang="en-GB" sz="2400" dirty="0" smtClean="0"/>
              <a:t>      </a:t>
            </a:r>
            <a:r>
              <a:rPr lang="en-GB" sz="2400" dirty="0" err="1" smtClean="0"/>
              <a:t>vallbls</a:t>
            </a:r>
            <a:r>
              <a:rPr lang="en-GB" sz="2400" dirty="0" smtClean="0"/>
              <a:t>[k] = </a:t>
            </a:r>
            <a:r>
              <a:rPr lang="en-GB" sz="2400" dirty="0" err="1" smtClean="0"/>
              <a:t>vallbls</a:t>
            </a:r>
            <a:r>
              <a:rPr lang="en-GB" sz="2400" dirty="0" smtClean="0"/>
              <a:t>[k].capitalize() </a:t>
            </a:r>
          </a:p>
          <a:p>
            <a:r>
              <a:rPr lang="en-GB" sz="2400" dirty="0" smtClean="0"/>
              <a:t>  if </a:t>
            </a:r>
            <a:r>
              <a:rPr lang="en-GB" sz="2400" dirty="0" err="1" smtClean="0"/>
              <a:t>vallbls</a:t>
            </a:r>
            <a:r>
              <a:rPr lang="en-GB" sz="2400" dirty="0" smtClean="0"/>
              <a:t>: </a:t>
            </a:r>
          </a:p>
          <a:p>
            <a:r>
              <a:rPr lang="en-GB" sz="2400" dirty="0" smtClean="0"/>
              <a:t>      </a:t>
            </a:r>
            <a:r>
              <a:rPr lang="en-GB" sz="2400" dirty="0" err="1" smtClean="0"/>
              <a:t>v.ValueLabels</a:t>
            </a:r>
            <a:r>
              <a:rPr lang="en-GB" sz="2400" dirty="0" smtClean="0"/>
              <a:t> = </a:t>
            </a:r>
            <a:r>
              <a:rPr lang="en-GB" sz="2400" dirty="0" err="1" smtClean="0"/>
              <a:t>vallbls</a:t>
            </a:r>
            <a:r>
              <a:rPr lang="en-GB" sz="2400" dirty="0" smtClean="0"/>
              <a:t> </a:t>
            </a:r>
          </a:p>
          <a:p>
            <a:r>
              <a:rPr lang="en-GB" sz="2400" dirty="0" smtClean="0">
                <a:solidFill>
                  <a:srgbClr val="3333FF"/>
                </a:solidFill>
              </a:rPr>
              <a:t>end program</a:t>
            </a:r>
            <a:r>
              <a:rPr lang="en-GB" sz="2400" dirty="0" smtClean="0"/>
              <a:t>.</a:t>
            </a:r>
            <a:endParaRPr lang="en-GB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81000"/>
            <a:ext cx="79248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 smtClean="0">
                <a:solidFill>
                  <a:srgbClr val="FF00FF"/>
                </a:solidFill>
              </a:rPr>
              <a:t>* This program capitalizes all variable and value labels and</a:t>
            </a:r>
          </a:p>
          <a:p>
            <a:r>
              <a:rPr lang="en-GB" sz="1400" b="1" dirty="0" smtClean="0">
                <a:solidFill>
                  <a:srgbClr val="FF00FF"/>
                </a:solidFill>
              </a:rPr>
              <a:t>replaces words listed in the uppercase variable with their</a:t>
            </a:r>
          </a:p>
          <a:p>
            <a:r>
              <a:rPr lang="en-GB" sz="1400" b="1" dirty="0" smtClean="0">
                <a:solidFill>
                  <a:srgbClr val="FF00FF"/>
                </a:solidFill>
              </a:rPr>
              <a:t>all-caps equivalent in variable and value labels.</a:t>
            </a:r>
          </a:p>
          <a:p>
            <a:endParaRPr lang="en-GB" sz="1400" b="1" dirty="0" smtClean="0"/>
          </a:p>
          <a:p>
            <a:r>
              <a:rPr lang="en-GB" sz="1400" b="1" dirty="0" smtClean="0">
                <a:solidFill>
                  <a:srgbClr val="3333FF"/>
                </a:solidFill>
              </a:rPr>
              <a:t>begin program. </a:t>
            </a:r>
          </a:p>
          <a:p>
            <a:r>
              <a:rPr lang="en-GB" sz="1400" b="1" dirty="0" smtClean="0"/>
              <a:t>import </a:t>
            </a:r>
            <a:r>
              <a:rPr lang="en-GB" sz="1400" b="1" dirty="0" err="1" smtClean="0"/>
              <a:t>spss</a:t>
            </a:r>
            <a:r>
              <a:rPr lang="en-GB" sz="1400" b="1" dirty="0" smtClean="0"/>
              <a:t>, </a:t>
            </a:r>
            <a:r>
              <a:rPr lang="en-GB" sz="1400" b="1" dirty="0" err="1" smtClean="0"/>
              <a:t>spssaux</a:t>
            </a:r>
            <a:r>
              <a:rPr lang="en-GB" sz="1400" b="1" dirty="0" smtClean="0"/>
              <a:t>, re</a:t>
            </a:r>
          </a:p>
          <a:p>
            <a:r>
              <a:rPr lang="en-GB" sz="1400" b="1" dirty="0" smtClean="0">
                <a:solidFill>
                  <a:srgbClr val="FF00FF"/>
                </a:solidFill>
              </a:rPr>
              <a:t># terms to capitalize as free-standing words - list in </a:t>
            </a:r>
            <a:r>
              <a:rPr lang="en-GB" sz="1400" b="1" dirty="0" err="1" smtClean="0">
                <a:solidFill>
                  <a:srgbClr val="FF00FF"/>
                </a:solidFill>
              </a:rPr>
              <a:t>uppper</a:t>
            </a:r>
            <a:r>
              <a:rPr lang="en-GB" sz="1400" b="1" dirty="0" smtClean="0">
                <a:solidFill>
                  <a:srgbClr val="FF00FF"/>
                </a:solidFill>
              </a:rPr>
              <a:t> case</a:t>
            </a:r>
          </a:p>
          <a:p>
            <a:r>
              <a:rPr lang="en-GB" sz="1400" b="1" dirty="0" smtClean="0">
                <a:solidFill>
                  <a:srgbClr val="FF00FF"/>
                </a:solidFill>
              </a:rPr>
              <a:t># or whatever case variant is desired</a:t>
            </a:r>
          </a:p>
          <a:p>
            <a:r>
              <a:rPr lang="en-GB" sz="1400" b="1" dirty="0" smtClean="0"/>
              <a:t>uppercase = ["IAP", "DK", "NA"]</a:t>
            </a:r>
          </a:p>
          <a:p>
            <a:endParaRPr lang="en-GB" sz="1400" b="1" dirty="0" smtClean="0"/>
          </a:p>
          <a:p>
            <a:r>
              <a:rPr lang="en-GB" sz="1400" b="1" dirty="0" err="1" smtClean="0"/>
              <a:t>vd</a:t>
            </a:r>
            <a:r>
              <a:rPr lang="en-GB" sz="1400" b="1" dirty="0" smtClean="0"/>
              <a:t> = </a:t>
            </a:r>
            <a:r>
              <a:rPr lang="en-GB" sz="1400" b="1" dirty="0" err="1" smtClean="0"/>
              <a:t>spssaux.VariableDict</a:t>
            </a:r>
            <a:r>
              <a:rPr lang="en-GB" sz="1400" b="1" dirty="0" smtClean="0"/>
              <a:t>() </a:t>
            </a:r>
          </a:p>
          <a:p>
            <a:r>
              <a:rPr lang="en-GB" sz="1400" b="1" dirty="0" smtClean="0"/>
              <a:t>for v in </a:t>
            </a:r>
            <a:r>
              <a:rPr lang="en-GB" sz="1400" b="1" dirty="0" err="1" smtClean="0"/>
              <a:t>vd</a:t>
            </a:r>
            <a:r>
              <a:rPr lang="en-GB" sz="1400" b="1" dirty="0" smtClean="0"/>
              <a:t>: </a:t>
            </a:r>
          </a:p>
          <a:p>
            <a:r>
              <a:rPr lang="en-GB" sz="1400" b="1" dirty="0" smtClean="0"/>
              <a:t> </a:t>
            </a:r>
            <a:r>
              <a:rPr lang="en-GB" sz="1400" b="1" dirty="0" err="1" smtClean="0"/>
              <a:t>varlabel</a:t>
            </a:r>
            <a:r>
              <a:rPr lang="en-GB" sz="1400" b="1" dirty="0" smtClean="0"/>
              <a:t> = </a:t>
            </a:r>
            <a:r>
              <a:rPr lang="en-GB" sz="1400" b="1" dirty="0" err="1" smtClean="0"/>
              <a:t>v.VariableLabel</a:t>
            </a:r>
            <a:r>
              <a:rPr lang="en-GB" sz="1400" b="1" dirty="0" smtClean="0"/>
              <a:t> </a:t>
            </a:r>
          </a:p>
          <a:p>
            <a:r>
              <a:rPr lang="en-GB" sz="1400" b="1" dirty="0" smtClean="0"/>
              <a:t> if </a:t>
            </a:r>
            <a:r>
              <a:rPr lang="en-GB" sz="1400" b="1" dirty="0" err="1" smtClean="0"/>
              <a:t>varlabel</a:t>
            </a:r>
            <a:r>
              <a:rPr lang="en-GB" sz="1400" b="1" dirty="0" smtClean="0"/>
              <a:t>: </a:t>
            </a:r>
          </a:p>
          <a:p>
            <a:r>
              <a:rPr lang="en-GB" sz="1400" b="1" dirty="0" smtClean="0"/>
              <a:t> </a:t>
            </a:r>
            <a:r>
              <a:rPr lang="en-GB" sz="1400" b="1" dirty="0" err="1" smtClean="0"/>
              <a:t>varlabel</a:t>
            </a:r>
            <a:r>
              <a:rPr lang="en-GB" sz="1400" b="1" dirty="0" smtClean="0"/>
              <a:t> = </a:t>
            </a:r>
            <a:r>
              <a:rPr lang="en-GB" sz="1400" b="1" dirty="0" err="1" smtClean="0"/>
              <a:t>varlabel.capitalize</a:t>
            </a:r>
            <a:r>
              <a:rPr lang="en-GB" sz="1400" b="1" dirty="0" smtClean="0"/>
              <a:t>()</a:t>
            </a:r>
          </a:p>
          <a:p>
            <a:r>
              <a:rPr lang="en-GB" sz="1400" b="1" dirty="0" smtClean="0"/>
              <a:t> for w in uppercase:</a:t>
            </a:r>
          </a:p>
          <a:p>
            <a:r>
              <a:rPr lang="en-GB" sz="1400" b="1" dirty="0" smtClean="0"/>
              <a:t> </a:t>
            </a:r>
            <a:r>
              <a:rPr lang="en-GB" sz="1400" b="1" dirty="0" err="1" smtClean="0"/>
              <a:t>sexpr</a:t>
            </a:r>
            <a:r>
              <a:rPr lang="en-GB" sz="1400" b="1" dirty="0" smtClean="0"/>
              <a:t> = r"(?</a:t>
            </a:r>
            <a:r>
              <a:rPr lang="en-GB" sz="1400" b="1" dirty="0" err="1" smtClean="0"/>
              <a:t>i</a:t>
            </a:r>
            <a:r>
              <a:rPr lang="en-GB" sz="1400" b="1" dirty="0" smtClean="0"/>
              <a:t>)\</a:t>
            </a:r>
            <a:r>
              <a:rPr lang="en-GB" sz="1400" b="1" dirty="0" err="1" smtClean="0"/>
              <a:t>b%s</a:t>
            </a:r>
            <a:r>
              <a:rPr lang="en-GB" sz="1400" b="1" dirty="0" smtClean="0"/>
              <a:t>\b" % w</a:t>
            </a:r>
          </a:p>
          <a:p>
            <a:r>
              <a:rPr lang="en-GB" sz="1400" b="1" dirty="0" smtClean="0"/>
              <a:t> </a:t>
            </a:r>
            <a:r>
              <a:rPr lang="en-GB" sz="1400" b="1" dirty="0" err="1" smtClean="0"/>
              <a:t>varlabel</a:t>
            </a:r>
            <a:r>
              <a:rPr lang="en-GB" sz="1400" b="1" dirty="0" smtClean="0"/>
              <a:t> = re.sub(</a:t>
            </a:r>
            <a:r>
              <a:rPr lang="en-GB" sz="1400" b="1" dirty="0" err="1" smtClean="0"/>
              <a:t>sexpr</a:t>
            </a:r>
            <a:r>
              <a:rPr lang="en-GB" sz="1400" b="1" dirty="0" smtClean="0"/>
              <a:t>, w, </a:t>
            </a:r>
            <a:r>
              <a:rPr lang="en-GB" sz="1400" b="1" dirty="0" err="1" smtClean="0"/>
              <a:t>varlabel</a:t>
            </a:r>
            <a:r>
              <a:rPr lang="en-GB" sz="1400" b="1" dirty="0" smtClean="0"/>
              <a:t>)</a:t>
            </a:r>
          </a:p>
          <a:p>
            <a:r>
              <a:rPr lang="en-GB" sz="1400" b="1" dirty="0" smtClean="0"/>
              <a:t> </a:t>
            </a:r>
            <a:r>
              <a:rPr lang="en-GB" sz="1400" b="1" dirty="0" err="1" smtClean="0"/>
              <a:t>v.VariableLabel</a:t>
            </a:r>
            <a:r>
              <a:rPr lang="en-GB" sz="1400" b="1" dirty="0" smtClean="0"/>
              <a:t> = </a:t>
            </a:r>
            <a:r>
              <a:rPr lang="en-GB" sz="1400" b="1" dirty="0" err="1" smtClean="0"/>
              <a:t>varlabel</a:t>
            </a:r>
            <a:endParaRPr lang="en-GB" sz="1400" b="1" dirty="0" smtClean="0"/>
          </a:p>
          <a:p>
            <a:r>
              <a:rPr lang="en-GB" sz="1400" b="1" dirty="0" smtClean="0"/>
              <a:t> </a:t>
            </a:r>
            <a:r>
              <a:rPr lang="en-GB" sz="1400" b="1" dirty="0" err="1" smtClean="0"/>
              <a:t>vallbls</a:t>
            </a:r>
            <a:r>
              <a:rPr lang="en-GB" sz="1400" b="1" dirty="0" smtClean="0"/>
              <a:t> = </a:t>
            </a:r>
            <a:r>
              <a:rPr lang="en-GB" sz="1400" b="1" dirty="0" err="1" smtClean="0"/>
              <a:t>v.ValueLabels</a:t>
            </a:r>
            <a:r>
              <a:rPr lang="en-GB" sz="1400" b="1" dirty="0" smtClean="0"/>
              <a:t> </a:t>
            </a:r>
          </a:p>
          <a:p>
            <a:r>
              <a:rPr lang="en-GB" sz="1400" b="1" dirty="0" smtClean="0"/>
              <a:t> for k in </a:t>
            </a:r>
            <a:r>
              <a:rPr lang="en-GB" sz="1400" b="1" dirty="0" err="1" smtClean="0"/>
              <a:t>vallbls</a:t>
            </a:r>
            <a:r>
              <a:rPr lang="en-GB" sz="1400" b="1" dirty="0" smtClean="0"/>
              <a:t>: </a:t>
            </a:r>
          </a:p>
          <a:p>
            <a:r>
              <a:rPr lang="en-GB" sz="1400" b="1" dirty="0" smtClean="0"/>
              <a:t> </a:t>
            </a:r>
            <a:r>
              <a:rPr lang="en-GB" sz="1400" b="1" dirty="0" err="1" smtClean="0"/>
              <a:t>vallbls</a:t>
            </a:r>
            <a:r>
              <a:rPr lang="en-GB" sz="1400" b="1" dirty="0" smtClean="0"/>
              <a:t>[k] = </a:t>
            </a:r>
            <a:r>
              <a:rPr lang="en-GB" sz="1400" b="1" dirty="0" err="1" smtClean="0"/>
              <a:t>vallbls</a:t>
            </a:r>
            <a:r>
              <a:rPr lang="en-GB" sz="1400" b="1" dirty="0" smtClean="0"/>
              <a:t>[k].capitalize()</a:t>
            </a:r>
          </a:p>
          <a:p>
            <a:r>
              <a:rPr lang="en-GB" sz="1400" b="1" dirty="0" smtClean="0"/>
              <a:t> for w in uppercase:</a:t>
            </a:r>
          </a:p>
          <a:p>
            <a:r>
              <a:rPr lang="en-GB" sz="1400" b="1" dirty="0" smtClean="0"/>
              <a:t> </a:t>
            </a:r>
            <a:r>
              <a:rPr lang="en-GB" sz="1400" b="1" dirty="0" err="1" smtClean="0"/>
              <a:t>sexpr</a:t>
            </a:r>
            <a:r>
              <a:rPr lang="en-GB" sz="1400" b="1" dirty="0" smtClean="0"/>
              <a:t> = r"(?</a:t>
            </a:r>
            <a:r>
              <a:rPr lang="en-GB" sz="1400" b="1" dirty="0" err="1" smtClean="0"/>
              <a:t>i</a:t>
            </a:r>
            <a:r>
              <a:rPr lang="en-GB" sz="1400" b="1" dirty="0" smtClean="0"/>
              <a:t>)\</a:t>
            </a:r>
            <a:r>
              <a:rPr lang="en-GB" sz="1400" b="1" dirty="0" err="1" smtClean="0"/>
              <a:t>b%s</a:t>
            </a:r>
            <a:r>
              <a:rPr lang="en-GB" sz="1400" b="1" dirty="0" smtClean="0"/>
              <a:t>\b" % w</a:t>
            </a:r>
          </a:p>
          <a:p>
            <a:r>
              <a:rPr lang="en-GB" sz="1400" b="1" dirty="0" smtClean="0"/>
              <a:t> </a:t>
            </a:r>
            <a:r>
              <a:rPr lang="en-GB" sz="1400" b="1" dirty="0" err="1" smtClean="0"/>
              <a:t>vallbls</a:t>
            </a:r>
            <a:r>
              <a:rPr lang="en-GB" sz="1400" b="1" dirty="0" smtClean="0"/>
              <a:t>[k] = re.sub(</a:t>
            </a:r>
            <a:r>
              <a:rPr lang="en-GB" sz="1400" b="1" dirty="0" err="1" smtClean="0"/>
              <a:t>sexpr</a:t>
            </a:r>
            <a:r>
              <a:rPr lang="en-GB" sz="1400" b="1" dirty="0" smtClean="0"/>
              <a:t>, w, </a:t>
            </a:r>
            <a:r>
              <a:rPr lang="en-GB" sz="1400" b="1" dirty="0" err="1" smtClean="0"/>
              <a:t>vallbls</a:t>
            </a:r>
            <a:r>
              <a:rPr lang="en-GB" sz="1400" b="1" dirty="0" smtClean="0"/>
              <a:t>[k])</a:t>
            </a:r>
          </a:p>
          <a:p>
            <a:r>
              <a:rPr lang="en-GB" sz="1400" b="1" dirty="0" smtClean="0"/>
              <a:t> if </a:t>
            </a:r>
            <a:r>
              <a:rPr lang="en-GB" sz="1400" b="1" dirty="0" err="1" smtClean="0"/>
              <a:t>vallbls</a:t>
            </a:r>
            <a:r>
              <a:rPr lang="en-GB" sz="1400" b="1" dirty="0" smtClean="0"/>
              <a:t>: </a:t>
            </a:r>
          </a:p>
          <a:p>
            <a:r>
              <a:rPr lang="en-GB" sz="1400" b="1" dirty="0" smtClean="0"/>
              <a:t> </a:t>
            </a:r>
            <a:r>
              <a:rPr lang="en-GB" sz="1400" b="1" dirty="0" err="1" smtClean="0"/>
              <a:t>v.ValueLabels</a:t>
            </a:r>
            <a:r>
              <a:rPr lang="en-GB" sz="1400" b="1" dirty="0" smtClean="0"/>
              <a:t> = </a:t>
            </a:r>
            <a:r>
              <a:rPr lang="en-GB" sz="1400" b="1" dirty="0" err="1" smtClean="0"/>
              <a:t>vallbls</a:t>
            </a:r>
            <a:r>
              <a:rPr lang="en-GB" sz="1400" b="1" dirty="0" smtClean="0"/>
              <a:t> </a:t>
            </a:r>
          </a:p>
          <a:p>
            <a:r>
              <a:rPr lang="en-GB" sz="1400" b="1" dirty="0" smtClean="0">
                <a:solidFill>
                  <a:srgbClr val="3333FF"/>
                </a:solidFill>
              </a:rPr>
              <a:t>end program. </a:t>
            </a:r>
            <a:endParaRPr lang="en-GB" sz="1400" b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 </a:t>
            </a:r>
            <a:br>
              <a:rPr lang="en-GB" dirty="0" smtClean="0"/>
            </a:br>
            <a:r>
              <a:rPr lang="en-GB" dirty="0" smtClean="0"/>
              <a:t> </a:t>
            </a:r>
            <a:br>
              <a:rPr lang="en-GB" dirty="0" smtClean="0"/>
            </a:br>
            <a:r>
              <a:rPr lang="en-GB" sz="3600" b="1" dirty="0" smtClean="0">
                <a:solidFill>
                  <a:srgbClr val="FF3300"/>
                </a:solidFill>
              </a:rPr>
              <a:t>ONS Opinions Survey, Well‐Being Modules</a:t>
            </a: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700" dirty="0" smtClean="0"/>
              <a:t> </a:t>
            </a:r>
            <a:br>
              <a:rPr lang="en-GB" sz="2700" dirty="0" smtClean="0"/>
            </a:br>
            <a:r>
              <a:rPr lang="en-GB" dirty="0" smtClean="0"/>
              <a:t>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r>
              <a:rPr lang="en-GB" sz="2800" dirty="0" smtClean="0">
                <a:hlinkClick r:id="rId2"/>
              </a:rPr>
              <a:t>SN 6893</a:t>
            </a:r>
            <a:r>
              <a:rPr lang="en-GB" sz="2800" dirty="0" smtClean="0"/>
              <a:t>: Well‐Being Modules April-Sep 2011 </a:t>
            </a:r>
            <a:endParaRPr lang="en-GB" sz="2800" dirty="0" smtClean="0">
              <a:hlinkClick r:id="rId3"/>
            </a:endParaRPr>
          </a:p>
          <a:p>
            <a:r>
              <a:rPr lang="en-GB" sz="2800" dirty="0" smtClean="0">
                <a:hlinkClick r:id="rId3"/>
              </a:rPr>
              <a:t>SN 7146</a:t>
            </a:r>
            <a:r>
              <a:rPr lang="en-GB" sz="2800" dirty="0" smtClean="0"/>
              <a:t>: Unrestricted Access Teaching Dataset </a:t>
            </a:r>
          </a:p>
          <a:p>
            <a:pPr>
              <a:buNone/>
            </a:pPr>
            <a:r>
              <a:rPr lang="en-GB" sz="2800" dirty="0" smtClean="0"/>
              <a:t>	(April 2011 wave only) </a:t>
            </a:r>
          </a:p>
          <a:p>
            <a:endParaRPr lang="en-GB" sz="2800" dirty="0" smtClean="0"/>
          </a:p>
          <a:p>
            <a:pPr>
              <a:buNone/>
            </a:pPr>
            <a:r>
              <a:rPr lang="en-GB" sz="2800" dirty="0" smtClean="0"/>
              <a:t>Commentary </a:t>
            </a:r>
          </a:p>
          <a:p>
            <a:r>
              <a:rPr lang="en-GB" sz="2800" dirty="0" smtClean="0">
                <a:hlinkClick r:id="rId4"/>
              </a:rPr>
              <a:t>Introduction and Commentary: Unrestricted Access Teaching Dataset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990600"/>
            <a:ext cx="7467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Uses </a:t>
            </a:r>
            <a:r>
              <a:rPr lang="en-GB" sz="2400" b="1" dirty="0" smtClean="0">
                <a:solidFill>
                  <a:srgbClr val="C00000"/>
                </a:solidFill>
              </a:rPr>
              <a:t>same variable names </a:t>
            </a:r>
            <a:r>
              <a:rPr lang="en-GB" sz="2400" dirty="0" smtClean="0"/>
              <a:t>in all surveys, but, turning the whole concept on its head, </a:t>
            </a:r>
            <a:r>
              <a:rPr lang="en-GB" sz="2400" b="1" dirty="0" smtClean="0">
                <a:solidFill>
                  <a:srgbClr val="C00000"/>
                </a:solidFill>
              </a:rPr>
              <a:t>the variable names are also the question numbers</a:t>
            </a:r>
            <a:r>
              <a:rPr lang="en-GB" sz="2400" dirty="0" smtClean="0"/>
              <a:t>:</a:t>
            </a:r>
          </a:p>
          <a:p>
            <a:endParaRPr lang="en-GB" sz="2400" dirty="0" smtClean="0"/>
          </a:p>
          <a:p>
            <a:r>
              <a:rPr lang="en-GB" sz="2400" b="1" dirty="0" smtClean="0"/>
              <a:t>MCZ_1 to 4 </a:t>
            </a:r>
          </a:p>
          <a:p>
            <a:r>
              <a:rPr lang="en-GB" sz="2400" dirty="0" smtClean="0"/>
              <a:t>These are subjective wellbeing questions which are also running on the IHS. These questions are randomised so that respondents will be asked the 4 questions in 1 of 4 different orders.</a:t>
            </a:r>
          </a:p>
          <a:p>
            <a:endParaRPr lang="en-GB" sz="2400" dirty="0" smtClean="0"/>
          </a:p>
          <a:p>
            <a:r>
              <a:rPr lang="en-GB" sz="2400" b="1" dirty="0" smtClean="0"/>
              <a:t>MCZ_5 - 7 </a:t>
            </a:r>
          </a:p>
          <a:p>
            <a:r>
              <a:rPr lang="en-GB" sz="2400" dirty="0" smtClean="0"/>
              <a:t>Subjective wellbeing questions asking about different areas of peoples’ lives.</a:t>
            </a:r>
            <a:endParaRPr lang="en-GB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033" y="685800"/>
            <a:ext cx="8626587" cy="505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33400"/>
            <a:ext cx="77724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rgbClr val="C00000"/>
                </a:solidFill>
              </a:rPr>
              <a:t>First impressions</a:t>
            </a:r>
          </a:p>
          <a:p>
            <a:endParaRPr lang="en-GB" sz="2000" dirty="0" smtClean="0"/>
          </a:p>
          <a:p>
            <a:r>
              <a:rPr lang="en-GB" sz="2000" dirty="0" smtClean="0"/>
              <a:t>Missing values correctly declared and labelled</a:t>
            </a:r>
          </a:p>
          <a:p>
            <a:endParaRPr lang="en-GB" sz="2000" dirty="0" smtClean="0"/>
          </a:p>
          <a:p>
            <a:r>
              <a:rPr lang="en-GB" sz="2000" dirty="0" smtClean="0"/>
              <a:t>Variables </a:t>
            </a:r>
            <a:r>
              <a:rPr lang="en-GB" sz="2000" b="1" dirty="0" err="1" smtClean="0">
                <a:solidFill>
                  <a:schemeClr val="accent6">
                    <a:lumMod val="75000"/>
                  </a:schemeClr>
                </a:solidFill>
              </a:rPr>
              <a:t>casenew</a:t>
            </a: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000" b="1" dirty="0" err="1" smtClean="0">
                <a:solidFill>
                  <a:schemeClr val="accent6">
                    <a:lumMod val="75000"/>
                  </a:schemeClr>
                </a:solidFill>
              </a:rPr>
              <a:t>qhealthr</a:t>
            </a: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 marstat3r Ethnicity2r </a:t>
            </a:r>
            <a:r>
              <a:rPr lang="en-GB" sz="2000" dirty="0" smtClean="0"/>
              <a:t>are all integer, but have </a:t>
            </a:r>
            <a:r>
              <a:rPr lang="en-GB" sz="2000" dirty="0" smtClean="0"/>
              <a:t>two superfluous decimal places.</a:t>
            </a:r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Suspect measurement levels (despite </a:t>
            </a:r>
            <a:r>
              <a:rPr lang="en-GB" sz="2000" b="1" dirty="0" smtClean="0">
                <a:solidFill>
                  <a:srgbClr val="C00000"/>
                </a:solidFill>
              </a:rPr>
              <a:t>Ordinal</a:t>
            </a:r>
            <a:r>
              <a:rPr lang="en-GB" sz="2000" dirty="0" smtClean="0"/>
              <a:t> for </a:t>
            </a:r>
            <a:r>
              <a:rPr lang="en-GB" sz="2000" b="1" dirty="0" err="1" smtClean="0">
                <a:solidFill>
                  <a:schemeClr val="accent6">
                    <a:lumMod val="75000"/>
                  </a:schemeClr>
                </a:solidFill>
              </a:rPr>
              <a:t>qhealthr</a:t>
            </a:r>
            <a:r>
              <a:rPr lang="en-GB" sz="2000" dirty="0" smtClean="0"/>
              <a:t> and </a:t>
            </a:r>
            <a:r>
              <a:rPr lang="en-GB" sz="2000" b="1" dirty="0" err="1" smtClean="0">
                <a:solidFill>
                  <a:schemeClr val="accent6">
                    <a:lumMod val="75000"/>
                  </a:schemeClr>
                </a:solidFill>
              </a:rPr>
              <a:t>agex</a:t>
            </a:r>
            <a:r>
              <a:rPr lang="en-GB" sz="2000" dirty="0" smtClean="0"/>
              <a:t>). </a:t>
            </a:r>
          </a:p>
          <a:p>
            <a:endParaRPr lang="en-GB" sz="2000" dirty="0" smtClean="0"/>
          </a:p>
          <a:p>
            <a:r>
              <a:rPr lang="en-GB" sz="2000" dirty="0" smtClean="0"/>
              <a:t>Suspect levels also in the </a:t>
            </a:r>
            <a:r>
              <a:rPr lang="en-GB" sz="2000" dirty="0" err="1" smtClean="0"/>
              <a:t>userguide</a:t>
            </a:r>
            <a:r>
              <a:rPr lang="en-GB" sz="2000" dirty="0" smtClean="0"/>
              <a:t> from CCSR Manchester, in which 0-10 scales are treated as </a:t>
            </a:r>
            <a:r>
              <a:rPr lang="en-GB" sz="2000" b="1" dirty="0" smtClean="0">
                <a:solidFill>
                  <a:srgbClr val="C00000"/>
                </a:solidFill>
              </a:rPr>
              <a:t>Scalar</a:t>
            </a:r>
            <a:r>
              <a:rPr lang="en-GB" sz="2000" dirty="0" smtClean="0"/>
              <a:t> (originally done with </a:t>
            </a:r>
            <a:r>
              <a:rPr lang="en-GB" sz="2000" dirty="0" err="1" smtClean="0"/>
              <a:t>Stata</a:t>
            </a:r>
            <a:r>
              <a:rPr lang="en-GB" sz="2000" dirty="0" smtClean="0"/>
              <a:t>?) when strictly speaking they are </a:t>
            </a:r>
            <a:r>
              <a:rPr lang="en-GB" sz="2000" b="1" dirty="0" smtClean="0">
                <a:solidFill>
                  <a:srgbClr val="C00000"/>
                </a:solidFill>
              </a:rPr>
              <a:t>Ordinal</a:t>
            </a:r>
            <a:r>
              <a:rPr lang="en-GB" sz="2000" dirty="0" smtClean="0"/>
              <a:t> as are other variables such as </a:t>
            </a: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highed4</a:t>
            </a:r>
            <a:r>
              <a:rPr lang="en-GB" sz="2000" dirty="0" smtClean="0"/>
              <a:t> (highest education qualification) and </a:t>
            </a: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nsecac3</a:t>
            </a:r>
            <a:r>
              <a:rPr lang="en-GB" sz="2000" dirty="0" smtClean="0"/>
              <a:t> (occupational social class).</a:t>
            </a:r>
          </a:p>
          <a:p>
            <a:endParaRPr lang="en-GB" sz="2000" dirty="0" smtClean="0"/>
          </a:p>
          <a:p>
            <a:r>
              <a:rPr lang="en-GB" sz="2000" dirty="0" smtClean="0"/>
              <a:t>Some labels inordinately long.  As usual with SPSS you can't see the full labels without widening the </a:t>
            </a:r>
            <a:r>
              <a:rPr lang="en-GB" sz="2000" b="1" dirty="0" smtClean="0">
                <a:solidFill>
                  <a:srgbClr val="006600"/>
                </a:solidFill>
              </a:rPr>
              <a:t>Label</a:t>
            </a:r>
            <a:r>
              <a:rPr lang="en-GB" sz="2000" dirty="0" smtClean="0"/>
              <a:t> and </a:t>
            </a:r>
            <a:r>
              <a:rPr lang="en-GB" sz="2000" b="1" dirty="0" smtClean="0">
                <a:solidFill>
                  <a:srgbClr val="006600"/>
                </a:solidFill>
              </a:rPr>
              <a:t>Values</a:t>
            </a:r>
            <a:r>
              <a:rPr lang="en-GB" sz="2000" dirty="0" smtClean="0"/>
              <a:t> columns.</a:t>
            </a:r>
          </a:p>
          <a:p>
            <a:endParaRPr lang="en-GB" sz="2000" dirty="0" smtClean="0"/>
          </a:p>
          <a:p>
            <a:r>
              <a:rPr lang="en-GB" sz="2000" dirty="0" smtClean="0"/>
              <a:t>No question numbers, but with such a small data set it's easy to work out what the variables are if you drag the </a:t>
            </a:r>
            <a:r>
              <a:rPr lang="en-GB" sz="2000" b="1" dirty="0" smtClean="0">
                <a:solidFill>
                  <a:srgbClr val="006600"/>
                </a:solidFill>
              </a:rPr>
              <a:t>Label</a:t>
            </a:r>
            <a:r>
              <a:rPr lang="en-GB" sz="2000" dirty="0" smtClean="0"/>
              <a:t> margin to the right:</a:t>
            </a:r>
            <a:endParaRPr lang="en-GB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429000"/>
            <a:ext cx="5753100" cy="273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533400"/>
            <a:ext cx="3886200" cy="2647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57200" y="762000"/>
            <a:ext cx="20553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C00000"/>
                </a:solidFill>
              </a:rPr>
              <a:t>S</a:t>
            </a:r>
            <a:r>
              <a:rPr lang="en-GB" sz="2400" b="1" dirty="0" smtClean="0">
                <a:solidFill>
                  <a:srgbClr val="C00000"/>
                </a:solidFill>
              </a:rPr>
              <a:t>uperfluous </a:t>
            </a:r>
          </a:p>
          <a:p>
            <a:r>
              <a:rPr lang="en-GB" sz="2400" b="1" dirty="0" smtClean="0">
                <a:solidFill>
                  <a:srgbClr val="C00000"/>
                </a:solidFill>
              </a:rPr>
              <a:t>decimal </a:t>
            </a:r>
            <a:r>
              <a:rPr lang="en-GB" sz="2400" b="1" dirty="0" smtClean="0">
                <a:solidFill>
                  <a:srgbClr val="C00000"/>
                </a:solidFill>
              </a:rPr>
              <a:t>places</a:t>
            </a:r>
            <a:endParaRPr lang="en-GB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828800"/>
            <a:ext cx="1772177" cy="406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861736"/>
            <a:ext cx="6524625" cy="405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762000"/>
            <a:ext cx="56439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rgbClr val="C00000"/>
                </a:solidFill>
              </a:rPr>
              <a:t>Question numbers constant across waves: </a:t>
            </a:r>
          </a:p>
          <a:p>
            <a:r>
              <a:rPr lang="en-GB" sz="2000" b="1" dirty="0" smtClean="0">
                <a:solidFill>
                  <a:srgbClr val="C00000"/>
                </a:solidFill>
              </a:rPr>
              <a:t>used as variable names, but do not appear </a:t>
            </a:r>
            <a:r>
              <a:rPr lang="en-GB" sz="2000" b="1" smtClean="0">
                <a:solidFill>
                  <a:srgbClr val="C00000"/>
                </a:solidFill>
              </a:rPr>
              <a:t>in labels</a:t>
            </a:r>
            <a:endParaRPr lang="en-GB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British Social Attitudes 2004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4497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000" dirty="0" smtClean="0"/>
              <a:t>Book: </a:t>
            </a:r>
          </a:p>
          <a:p>
            <a:pPr>
              <a:buNone/>
            </a:pPr>
            <a:r>
              <a:rPr lang="en-GB" sz="2000" dirty="0" smtClean="0"/>
              <a:t>	</a:t>
            </a:r>
            <a:r>
              <a:rPr lang="en-GB" sz="2000" i="1" dirty="0" smtClean="0">
                <a:hlinkClick r:id="rId2"/>
              </a:rPr>
              <a:t>Exploring Data </a:t>
            </a:r>
            <a:r>
              <a:rPr lang="en-GB" sz="2000" dirty="0" smtClean="0"/>
              <a:t>(2</a:t>
            </a:r>
            <a:r>
              <a:rPr lang="en-GB" sz="2000" baseline="30000" dirty="0" smtClean="0"/>
              <a:t>nd</a:t>
            </a:r>
            <a:r>
              <a:rPr lang="en-GB" sz="2000" dirty="0" smtClean="0"/>
              <a:t> edition, Polity Press, 2008)</a:t>
            </a:r>
          </a:p>
          <a:p>
            <a:pPr>
              <a:buNone/>
            </a:pPr>
            <a:r>
              <a:rPr lang="en-GB" sz="2000" dirty="0" smtClean="0"/>
              <a:t>	by </a:t>
            </a:r>
            <a:r>
              <a:rPr lang="en-GB" sz="2000" dirty="0" smtClean="0">
                <a:hlinkClick r:id="rId3"/>
              </a:rPr>
              <a:t>Cathie Marsh</a:t>
            </a:r>
            <a:r>
              <a:rPr lang="en-GB" sz="2000" dirty="0" smtClean="0"/>
              <a:t> and </a:t>
            </a:r>
            <a:r>
              <a:rPr lang="en-GB" sz="2000" dirty="0" smtClean="0">
                <a:hlinkClick r:id="rId4"/>
              </a:rPr>
              <a:t>Jane Elliott</a:t>
            </a:r>
            <a:endParaRPr lang="en-GB" sz="2000" dirty="0" smtClean="0"/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	</a:t>
            </a:r>
            <a:r>
              <a:rPr lang="en-GB" sz="2000" dirty="0" smtClean="0">
                <a:hlinkClick r:id="rId5"/>
              </a:rPr>
              <a:t>Notes on </a:t>
            </a:r>
            <a:r>
              <a:rPr lang="en-GB" sz="2000" i="1" dirty="0" smtClean="0">
                <a:hlinkClick r:id="rId5"/>
              </a:rPr>
              <a:t>Exploring Data</a:t>
            </a:r>
            <a:r>
              <a:rPr lang="en-GB" sz="2000" i="1" dirty="0" smtClean="0"/>
              <a:t> </a:t>
            </a:r>
            <a:r>
              <a:rPr lang="en-GB" sz="2000" dirty="0" smtClean="0"/>
              <a:t>(JFH)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Website:</a:t>
            </a:r>
          </a:p>
          <a:p>
            <a:pPr>
              <a:buNone/>
            </a:pPr>
            <a:r>
              <a:rPr lang="en-GB" sz="2000" dirty="0" smtClean="0"/>
              <a:t>	</a:t>
            </a:r>
            <a:r>
              <a:rPr lang="en-GB" sz="2000" dirty="0" smtClean="0">
                <a:hlinkClick r:id="rId6"/>
              </a:rPr>
              <a:t>Exploring Data</a:t>
            </a:r>
            <a:r>
              <a:rPr lang="en-GB" sz="2000" dirty="0" smtClean="0"/>
              <a:t> </a:t>
            </a:r>
          </a:p>
          <a:p>
            <a:pPr>
              <a:buNone/>
            </a:pPr>
            <a:r>
              <a:rPr lang="en-GB" sz="2000" dirty="0" smtClean="0"/>
              <a:t>	</a:t>
            </a:r>
          </a:p>
          <a:p>
            <a:pPr>
              <a:buNone/>
            </a:pPr>
            <a:r>
              <a:rPr lang="en-GB" sz="2000" dirty="0" smtClean="0"/>
              <a:t>Data:</a:t>
            </a:r>
          </a:p>
          <a:p>
            <a:pPr>
              <a:buNone/>
            </a:pPr>
            <a:r>
              <a:rPr lang="en-GB" sz="2000" dirty="0" smtClean="0"/>
              <a:t>	Exploring Data Teaching Datasets (UKDS:  </a:t>
            </a:r>
            <a:r>
              <a:rPr lang="en-GB" sz="2000" dirty="0" smtClean="0">
                <a:hlinkClick r:id="rId7"/>
              </a:rPr>
              <a:t>SN 6096</a:t>
            </a:r>
            <a:r>
              <a:rPr lang="en-GB" sz="2000" dirty="0" smtClean="0"/>
              <a:t>)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Commentary: </a:t>
            </a:r>
          </a:p>
          <a:p>
            <a:pPr>
              <a:buNone/>
            </a:pPr>
            <a:r>
              <a:rPr lang="en-GB" sz="2000" dirty="0" smtClean="0"/>
              <a:t>	</a:t>
            </a:r>
            <a:r>
              <a:rPr lang="en-GB" sz="2000" dirty="0" smtClean="0">
                <a:hlinkClick r:id="rId8"/>
              </a:rPr>
              <a:t>Commentary on Teaching Datasets</a:t>
            </a: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752600"/>
            <a:ext cx="6921218" cy="2871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066800" y="5029200"/>
            <a:ext cx="716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/>
              <a:t>The data from all surveys are available without restrictions, for not-for-profit purposes.</a:t>
            </a:r>
            <a:endParaRPr lang="en-GB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838200"/>
            <a:ext cx="41415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hlinkClick r:id="rId3"/>
              </a:rPr>
              <a:t>European Social Survey</a:t>
            </a:r>
            <a:endParaRPr lang="en-GB" sz="32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143000" y="1371600"/>
          <a:ext cx="6629400" cy="4024449"/>
        </p:xfrm>
        <a:graphic>
          <a:graphicData uri="http://schemas.openxmlformats.org/drawingml/2006/table">
            <a:tbl>
              <a:tblPr/>
              <a:tblGrid>
                <a:gridCol w="2895600"/>
                <a:gridCol w="1371600"/>
                <a:gridCol w="2362200"/>
              </a:tblGrid>
              <a:tr h="366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Arial"/>
                          <a:ea typeface="Calibri"/>
                          <a:cs typeface="Times New Roman"/>
                        </a:rPr>
                        <a:t>File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Arial"/>
                          <a:ea typeface="Calibri"/>
                          <a:cs typeface="Times New Roman"/>
                        </a:rPr>
                        <a:t>Variables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Arial"/>
                          <a:ea typeface="Calibri"/>
                          <a:cs typeface="Times New Roman"/>
                        </a:rPr>
                        <a:t>Cases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Arial"/>
                          <a:ea typeface="Calibri"/>
                          <a:cs typeface="Times New Roman"/>
                        </a:rPr>
                        <a:t>ESS1GB.sav (2002)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565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Arial"/>
                          <a:ea typeface="Calibri"/>
                          <a:cs typeface="Times New Roman"/>
                        </a:rPr>
                        <a:t>2052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Arial"/>
                          <a:ea typeface="Calibri"/>
                          <a:cs typeface="Times New Roman"/>
                        </a:rPr>
                        <a:t>ESS2GB.sav (2004)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603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1897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Arial"/>
                          <a:ea typeface="Calibri"/>
                          <a:cs typeface="Times New Roman"/>
                        </a:rPr>
                        <a:t>ESS3GB.sav (2006)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Arial"/>
                          <a:ea typeface="Calibri"/>
                          <a:cs typeface="Times New Roman"/>
                        </a:rPr>
                        <a:t>517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2286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ESS4GB.sav (2008)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Arial"/>
                          <a:ea typeface="Calibri"/>
                          <a:cs typeface="Times New Roman"/>
                        </a:rPr>
                        <a:t>662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2352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ESS5GB.sav (2010)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Arial"/>
                          <a:ea typeface="Calibri"/>
                          <a:cs typeface="Times New Roman"/>
                        </a:rPr>
                        <a:t>662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2422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ESS6GB.sav (2012)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Arial"/>
                          <a:ea typeface="Calibri"/>
                          <a:cs typeface="Times New Roman"/>
                        </a:rPr>
                        <a:t>586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Arial"/>
                          <a:ea typeface="Calibri"/>
                          <a:cs typeface="Times New Roman"/>
                        </a:rPr>
                        <a:t>2286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81000" y="531167"/>
            <a:ext cx="5041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SPSS files for waves 1 -6 (GB only)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5638800"/>
            <a:ext cx="7848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The question numbers are not the same in each survey, but the variable names are.</a:t>
            </a:r>
            <a:endParaRPr lang="en-GB" sz="3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550" y="990600"/>
            <a:ext cx="83169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33400" y="457200"/>
            <a:ext cx="6993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C00000"/>
                </a:solidFill>
              </a:rPr>
              <a:t>European Social Survey 2012/13  (Questions  B2 – B8)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6096000"/>
            <a:ext cx="33700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rgbClr val="C00000"/>
                </a:solidFill>
              </a:rPr>
              <a:t>CAPI/CATI: No variable names</a:t>
            </a:r>
            <a:endParaRPr lang="en-GB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0"/>
            <a:ext cx="1524000" cy="3119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08414" y="1524000"/>
            <a:ext cx="435363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1523999"/>
            <a:ext cx="1828800" cy="3066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62000" y="609600"/>
            <a:ext cx="6480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C00000"/>
                </a:solidFill>
              </a:rPr>
              <a:t>European Social Survey 2012 (Questions  B2 – B8)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4953000"/>
            <a:ext cx="13676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C00000"/>
                </a:solidFill>
              </a:rPr>
              <a:t>Mnemonic </a:t>
            </a:r>
          </a:p>
          <a:p>
            <a:r>
              <a:rPr lang="en-GB" sz="2000" dirty="0" smtClean="0">
                <a:solidFill>
                  <a:srgbClr val="C00000"/>
                </a:solidFill>
              </a:rPr>
              <a:t>names</a:t>
            </a:r>
            <a:endParaRPr lang="en-GB" sz="2000" dirty="0"/>
          </a:p>
        </p:txBody>
      </p:sp>
      <p:sp>
        <p:nvSpPr>
          <p:cNvPr id="7" name="Rectangle 6"/>
          <p:cNvSpPr/>
          <p:nvPr/>
        </p:nvSpPr>
        <p:spPr>
          <a:xfrm>
            <a:off x="2362200" y="4953000"/>
            <a:ext cx="350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C00000"/>
                </a:solidFill>
              </a:rPr>
              <a:t>No question numbers in labels </a:t>
            </a:r>
          </a:p>
          <a:p>
            <a:r>
              <a:rPr lang="en-GB" sz="2000" dirty="0" smtClean="0">
                <a:solidFill>
                  <a:srgbClr val="C00000"/>
                </a:solidFill>
              </a:rPr>
              <a:t>(Python can’t help)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1800" y="4953000"/>
            <a:ext cx="205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C00000"/>
                </a:solidFill>
              </a:rPr>
              <a:t>High values:</a:t>
            </a:r>
          </a:p>
          <a:p>
            <a:r>
              <a:rPr lang="en-GB" sz="2000" dirty="0" smtClean="0">
                <a:solidFill>
                  <a:srgbClr val="C00000"/>
                </a:solidFill>
              </a:rPr>
              <a:t>useful for giving spurious values if not declared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943600"/>
            <a:ext cx="5063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[Variable names  are constant across all waves]</a:t>
            </a:r>
            <a:endParaRPr lang="en-GB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7010400" cy="533400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rgbClr val="FF3300"/>
                </a:solidFill>
              </a:rPr>
              <a:t/>
            </a:r>
            <a:br>
              <a:rPr lang="en-GB" sz="3600" b="1" dirty="0" smtClean="0">
                <a:solidFill>
                  <a:srgbClr val="FF3300"/>
                </a:solidFill>
              </a:rPr>
            </a:br>
            <a:r>
              <a:rPr lang="en-GB" sz="3600" b="1" dirty="0" smtClean="0">
                <a:solidFill>
                  <a:srgbClr val="FF3300"/>
                </a:solidFill>
              </a:rPr>
              <a:t/>
            </a:r>
            <a:br>
              <a:rPr lang="en-GB" sz="3600" b="1" dirty="0" smtClean="0">
                <a:solidFill>
                  <a:srgbClr val="FF3300"/>
                </a:solidFill>
              </a:rPr>
            </a:br>
            <a:r>
              <a:rPr lang="en-GB" sz="3600" b="1" dirty="0" smtClean="0">
                <a:solidFill>
                  <a:srgbClr val="FF3300"/>
                </a:solidFill>
              </a:rPr>
              <a:t>Relative Deprivation and Social Justice 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4572000"/>
            <a:ext cx="7772400" cy="1858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GB" sz="2400" dirty="0" smtClean="0"/>
              <a:t> </a:t>
            </a:r>
            <a:r>
              <a:rPr lang="en-GB" sz="2400" dirty="0" smtClean="0">
                <a:solidFill>
                  <a:srgbClr val="C00000"/>
                </a:solidFill>
              </a:rPr>
              <a:t>Commentaries</a:t>
            </a:r>
            <a:r>
              <a:rPr lang="en-GB" sz="2400" dirty="0" smtClean="0"/>
              <a:t>:</a:t>
            </a:r>
          </a:p>
          <a:p>
            <a:r>
              <a:rPr lang="en-GB" sz="2400" dirty="0" smtClean="0">
                <a:hlinkClick r:id="rId2"/>
              </a:rPr>
              <a:t>SN28 Commentary on Relative Deprivation and Social Justice</a:t>
            </a:r>
            <a:r>
              <a:rPr lang="en-GB" sz="2400" dirty="0" smtClean="0"/>
              <a:t> </a:t>
            </a:r>
          </a:p>
          <a:p>
            <a:r>
              <a:rPr lang="en-GB" sz="2400" dirty="0" smtClean="0">
                <a:hlinkClick r:id="rId3"/>
              </a:rPr>
              <a:t>SN28 Appendix 1 - Download of original data from UKDS</a:t>
            </a:r>
            <a:r>
              <a:rPr lang="en-GB" sz="2400" dirty="0" smtClean="0"/>
              <a:t> </a:t>
            </a:r>
          </a:p>
          <a:p>
            <a:r>
              <a:rPr lang="en-GB" sz="2400" dirty="0" smtClean="0">
                <a:hlinkClick r:id="rId4"/>
              </a:rPr>
              <a:t>SN28 Appendix 4 - Annette </a:t>
            </a:r>
            <a:r>
              <a:rPr lang="en-GB" sz="2400" dirty="0" err="1" smtClean="0">
                <a:hlinkClick r:id="rId4"/>
              </a:rPr>
              <a:t>Scambler's</a:t>
            </a:r>
            <a:r>
              <a:rPr lang="en-GB" sz="2400" dirty="0" smtClean="0">
                <a:hlinkClick r:id="rId4"/>
              </a:rPr>
              <a:t> 1975 version</a:t>
            </a:r>
            <a:r>
              <a:rPr lang="en-GB" sz="2400" dirty="0" smtClean="0"/>
              <a:t> 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295400"/>
            <a:ext cx="8534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400" dirty="0" smtClean="0">
                <a:solidFill>
                  <a:srgbClr val="C00000"/>
                </a:solidFill>
              </a:rPr>
              <a:t>Survey</a:t>
            </a:r>
            <a:r>
              <a:rPr lang="en-GB" sz="2400" dirty="0" smtClean="0"/>
              <a:t>:  1962-63 (Research Services Ltd)</a:t>
            </a:r>
            <a:br>
              <a:rPr lang="en-GB" sz="2400" dirty="0" smtClean="0"/>
            </a:br>
            <a:r>
              <a:rPr lang="en-GB" sz="2400" dirty="0" smtClean="0">
                <a:solidFill>
                  <a:srgbClr val="C00000"/>
                </a:solidFill>
              </a:rPr>
              <a:t>Book</a:t>
            </a:r>
            <a:r>
              <a:rPr lang="en-GB" sz="2400" dirty="0" smtClean="0"/>
              <a:t>: 	   W G </a:t>
            </a:r>
            <a:r>
              <a:rPr lang="en-GB" sz="2400" dirty="0" err="1" smtClean="0"/>
              <a:t>Runciman</a:t>
            </a:r>
            <a:r>
              <a:rPr lang="en-GB" sz="2400" dirty="0" smtClean="0"/>
              <a:t> </a:t>
            </a:r>
            <a:r>
              <a:rPr lang="en-GB" sz="2400" i="1" dirty="0" smtClean="0"/>
              <a:t>Relative Deprivation and Social Justice </a:t>
            </a:r>
            <a:br>
              <a:rPr lang="en-GB" sz="2400" i="1" dirty="0" smtClean="0"/>
            </a:br>
            <a:r>
              <a:rPr lang="en-GB" sz="2400" i="1" dirty="0" smtClean="0"/>
              <a:t>	   </a:t>
            </a:r>
            <a:r>
              <a:rPr lang="en-GB" sz="2400" dirty="0" smtClean="0"/>
              <a:t>(RKP 1966)</a:t>
            </a:r>
            <a:br>
              <a:rPr lang="en-GB" sz="2400" dirty="0" smtClean="0"/>
            </a:br>
            <a:r>
              <a:rPr lang="en-GB" sz="2400" dirty="0" smtClean="0">
                <a:solidFill>
                  <a:srgbClr val="C00000"/>
                </a:solidFill>
              </a:rPr>
              <a:t>Data</a:t>
            </a:r>
            <a:r>
              <a:rPr lang="en-GB" sz="2400" dirty="0" smtClean="0"/>
              <a:t>:	  Relative Deprivation and Social Justice 1966  UKDS </a:t>
            </a:r>
            <a:r>
              <a:rPr lang="en-GB" sz="2400" dirty="0" smtClean="0">
                <a:hlinkClick r:id="rId5"/>
              </a:rPr>
              <a:t>SN 28</a:t>
            </a:r>
            <a:r>
              <a:rPr lang="en-GB" sz="2400" dirty="0" smtClean="0"/>
              <a:t> </a:t>
            </a:r>
          </a:p>
          <a:p>
            <a:pPr>
              <a:buNone/>
            </a:pPr>
            <a:r>
              <a:rPr lang="en-GB" sz="2400" dirty="0" smtClean="0"/>
              <a:t>	  Created 1975 by Dr Annette </a:t>
            </a:r>
            <a:r>
              <a:rPr lang="en-GB" sz="2400" dirty="0" err="1" smtClean="0"/>
              <a:t>Scambler</a:t>
            </a:r>
            <a:r>
              <a:rPr lang="en-GB" sz="2400" dirty="0" smtClean="0"/>
              <a:t>, Sociology, Surrey: </a:t>
            </a:r>
          </a:p>
          <a:p>
            <a:pPr>
              <a:buNone/>
            </a:pPr>
            <a:r>
              <a:rPr lang="en-GB" sz="2400" dirty="0" smtClean="0"/>
              <a:t>	  fully restored 2014 by John Hall </a:t>
            </a:r>
          </a:p>
          <a:p>
            <a:pPr>
              <a:buNone/>
            </a:pPr>
            <a:r>
              <a:rPr lang="en-GB" sz="2400" dirty="0" smtClean="0"/>
              <a:t>	  (long of memory tooth as well as of tooth!)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1600200"/>
            <a:ext cx="7010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SSRC Survey Unit Multi-purpose survey (1975) (UKDS: </a:t>
            </a:r>
            <a:r>
              <a:rPr lang="en-GB" sz="2800" dirty="0" smtClean="0">
                <a:hlinkClick r:id="rId2"/>
              </a:rPr>
              <a:t>SN 680</a:t>
            </a:r>
            <a:r>
              <a:rPr lang="en-GB" sz="2800" dirty="0" smtClean="0"/>
              <a:t>)</a:t>
            </a:r>
          </a:p>
          <a:p>
            <a:endParaRPr lang="en-GB" sz="2800" dirty="0" smtClean="0"/>
          </a:p>
          <a:p>
            <a:r>
              <a:rPr lang="en-GB" sz="2800" dirty="0" smtClean="0">
                <a:hlinkClick r:id="rId3"/>
              </a:rPr>
              <a:t>Commentary on Multi-purpose 1975</a:t>
            </a:r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smtClean="0"/>
              <a:t>(which takes us almost full circle to file design conventions designed at the SSRC Survey Unit and used by my then research trainee, the late </a:t>
            </a:r>
            <a:r>
              <a:rPr lang="en-GB" sz="2800" dirty="0" smtClean="0">
                <a:hlinkClick r:id="rId4"/>
              </a:rPr>
              <a:t>Cathie Marsh</a:t>
            </a:r>
            <a:r>
              <a:rPr lang="en-GB" sz="2800" dirty="0" smtClean="0"/>
              <a:t>, for this survey)</a:t>
            </a:r>
            <a:endParaRPr lang="en-GB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b="1" dirty="0" smtClean="0">
                <a:solidFill>
                  <a:srgbClr val="FF3300"/>
                </a:solidFill>
              </a:rPr>
              <a:t>The End</a:t>
            </a:r>
            <a:endParaRPr lang="en-GB" sz="6600" b="1" dirty="0">
              <a:solidFill>
                <a:srgbClr val="FF33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696200" cy="685800"/>
          </a:xfrm>
        </p:spPr>
        <p:txBody>
          <a:bodyPr>
            <a:noAutofit/>
          </a:bodyPr>
          <a:lstStyle/>
          <a:p>
            <a:pPr algn="l"/>
            <a:r>
              <a:rPr lang="en-GB" sz="3600" dirty="0" smtClean="0">
                <a:solidFill>
                  <a:schemeClr val="tx1"/>
                </a:solidFill>
              </a:rPr>
              <a:t>. </a:t>
            </a:r>
            <a:r>
              <a:rPr lang="en-GB" sz="3600" smtClean="0">
                <a:solidFill>
                  <a:schemeClr val="tx1"/>
                </a:solidFill>
              </a:rPr>
              <a:t>. but </a:t>
            </a:r>
            <a:r>
              <a:rPr lang="en-GB" sz="3600" dirty="0" smtClean="0">
                <a:solidFill>
                  <a:schemeClr val="tx1"/>
                </a:solidFill>
              </a:rPr>
              <a:t>these two got squeezed out in 2006 so, even though there’s more to follow:</a:t>
            </a:r>
            <a:endParaRPr lang="en-GB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l"/>
            <a:r>
              <a:rPr lang="en-GB" sz="3200" b="1" dirty="0">
                <a:latin typeface="Arial" pitchFamily="34" charset="0"/>
              </a:rPr>
              <a:t>Time for tea…</a:t>
            </a:r>
          </a:p>
        </p:txBody>
      </p:sp>
      <p:sp>
        <p:nvSpPr>
          <p:cNvPr id="165891" name="AutoShape 3" descr=" The Cast of The Magic Roundabout "/>
          <p:cNvSpPr>
            <a:spLocks noChangeAspect="1" noChangeArrowheads="1"/>
          </p:cNvSpPr>
          <p:nvPr/>
        </p:nvSpPr>
        <p:spPr bwMode="auto">
          <a:xfrm>
            <a:off x="3806825" y="2863850"/>
            <a:ext cx="1531938" cy="1131888"/>
          </a:xfrm>
          <a:prstGeom prst="rect">
            <a:avLst/>
          </a:prstGeom>
          <a:noFill/>
        </p:spPr>
        <p:txBody>
          <a:bodyPr/>
          <a:lstStyle/>
          <a:p>
            <a:endParaRPr lang="en-GB"/>
          </a:p>
        </p:txBody>
      </p:sp>
      <p:sp>
        <p:nvSpPr>
          <p:cNvPr id="165892" name="AutoShape 4" descr=" The Cast of The Magic Roundabout "/>
          <p:cNvSpPr>
            <a:spLocks noChangeAspect="1" noChangeArrowheads="1"/>
          </p:cNvSpPr>
          <p:nvPr/>
        </p:nvSpPr>
        <p:spPr bwMode="auto">
          <a:xfrm>
            <a:off x="5029200" y="3962400"/>
            <a:ext cx="1531938" cy="1131888"/>
          </a:xfrm>
          <a:prstGeom prst="rect">
            <a:avLst/>
          </a:prstGeom>
          <a:noFill/>
        </p:spPr>
        <p:txBody>
          <a:bodyPr/>
          <a:lstStyle/>
          <a:p>
            <a:endParaRPr lang="en-GB"/>
          </a:p>
        </p:txBody>
      </p:sp>
      <p:sp>
        <p:nvSpPr>
          <p:cNvPr id="165893" name="Rectangle 5"/>
          <p:cNvSpPr>
            <a:spLocks noChangeArrowheads="1"/>
          </p:cNvSpPr>
          <p:nvPr/>
        </p:nvSpPr>
        <p:spPr bwMode="auto">
          <a:xfrm>
            <a:off x="609600" y="0"/>
            <a:ext cx="320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endParaRPr lang="en-GB">
              <a:solidFill>
                <a:schemeClr val="tx2"/>
              </a:solidFill>
            </a:endParaRPr>
          </a:p>
        </p:txBody>
      </p:sp>
      <p:pic>
        <p:nvPicPr>
          <p:cNvPr id="16589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90600"/>
            <a:ext cx="77724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5896" name="Rectangle 8"/>
          <p:cNvSpPr>
            <a:spLocks noChangeArrowheads="1"/>
          </p:cNvSpPr>
          <p:nvPr/>
        </p:nvSpPr>
        <p:spPr bwMode="auto">
          <a:xfrm>
            <a:off x="6629400" y="381000"/>
            <a:ext cx="190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2000" b="0">
                <a:solidFill>
                  <a:schemeClr val="tx1"/>
                </a:solidFill>
                <a:cs typeface="Arial" pitchFamily="34" charset="0"/>
              </a:rPr>
              <a:t>Copyright BBC</a:t>
            </a:r>
            <a:endParaRPr lang="en-US" sz="20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ChangeArrowheads="1"/>
          </p:cNvSpPr>
          <p:nvPr/>
        </p:nvSpPr>
        <p:spPr bwMode="auto">
          <a:xfrm>
            <a:off x="4419600" y="228600"/>
            <a:ext cx="4400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0">
                <a:solidFill>
                  <a:schemeClr val="tx1"/>
                </a:solidFill>
                <a:latin typeface="Verdana" pitchFamily="34" charset="0"/>
              </a:rPr>
              <a:t>Copyright © 2002 Pathe Pictures</a:t>
            </a:r>
            <a:endParaRPr lang="en-GB" sz="2000" b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title"/>
          </p:nvPr>
        </p:nvSpPr>
        <p:spPr>
          <a:xfrm>
            <a:off x="2133600" y="5715000"/>
            <a:ext cx="7772400" cy="838200"/>
          </a:xfrm>
        </p:spPr>
        <p:txBody>
          <a:bodyPr/>
          <a:lstStyle/>
          <a:p>
            <a:pPr algn="l"/>
            <a:r>
              <a:rPr lang="en-GB" sz="2800" b="1" dirty="0">
                <a:latin typeface="Arial" pitchFamily="34" charset="0"/>
              </a:rPr>
              <a:t>…and you can’t do that in syntax!</a:t>
            </a:r>
          </a:p>
        </p:txBody>
      </p:sp>
      <p:pic>
        <p:nvPicPr>
          <p:cNvPr id="1669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762000"/>
            <a:ext cx="6553200" cy="504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457200" y="152400"/>
            <a:ext cx="2797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>
                <a:solidFill>
                  <a:schemeClr val="tx2"/>
                </a:solidFill>
                <a:cs typeface="Times New Roman" pitchFamily="18" charset="0"/>
              </a:rPr>
              <a:t>…said Zebedee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143000"/>
            <a:ext cx="7587956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66800" y="533400"/>
            <a:ext cx="6544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Default format for derived variables is (f8.2)</a:t>
            </a:r>
            <a:endParaRPr lang="en-GB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91000" y="381000"/>
            <a:ext cx="4572000" cy="62478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 smtClean="0">
                <a:solidFill>
                  <a:srgbClr val="FF00FF"/>
                </a:solidFill>
              </a:rPr>
              <a:t>* Define Variable Properties.</a:t>
            </a:r>
          </a:p>
          <a:p>
            <a:r>
              <a:rPr lang="en-GB" sz="2000" dirty="0" smtClean="0">
                <a:solidFill>
                  <a:srgbClr val="FF00FF"/>
                </a:solidFill>
              </a:rPr>
              <a:t>*agegp1.</a:t>
            </a:r>
          </a:p>
          <a:p>
            <a:r>
              <a:rPr lang="en-GB" sz="2000" dirty="0" smtClean="0">
                <a:solidFill>
                  <a:srgbClr val="3333FF"/>
                </a:solidFill>
              </a:rPr>
              <a:t>FORMATS</a:t>
            </a:r>
            <a:r>
              <a:rPr lang="en-GB" sz="2000" dirty="0" smtClean="0"/>
              <a:t> agegp1(F8.0).</a:t>
            </a:r>
          </a:p>
          <a:p>
            <a:r>
              <a:rPr lang="en-GB" sz="2000" dirty="0" smtClean="0">
                <a:solidFill>
                  <a:srgbClr val="FF00FF"/>
                </a:solidFill>
              </a:rPr>
              <a:t>*agegp2.</a:t>
            </a:r>
          </a:p>
          <a:p>
            <a:r>
              <a:rPr lang="en-GB" sz="2000" dirty="0" smtClean="0">
                <a:solidFill>
                  <a:srgbClr val="3333FF"/>
                </a:solidFill>
              </a:rPr>
              <a:t>FORMATS</a:t>
            </a:r>
            <a:r>
              <a:rPr lang="en-GB" sz="2000" dirty="0" smtClean="0"/>
              <a:t> agegp2(F8.0).</a:t>
            </a:r>
          </a:p>
          <a:p>
            <a:r>
              <a:rPr lang="en-GB" sz="2000" dirty="0" smtClean="0">
                <a:solidFill>
                  <a:srgbClr val="FF00FF"/>
                </a:solidFill>
              </a:rPr>
              <a:t>*</a:t>
            </a:r>
            <a:r>
              <a:rPr lang="en-GB" sz="2000" dirty="0" err="1" smtClean="0">
                <a:solidFill>
                  <a:srgbClr val="FF00FF"/>
                </a:solidFill>
              </a:rPr>
              <a:t>incomegp</a:t>
            </a:r>
            <a:r>
              <a:rPr lang="en-GB" sz="2000" dirty="0" smtClean="0">
                <a:solidFill>
                  <a:srgbClr val="FF00FF"/>
                </a:solidFill>
              </a:rPr>
              <a:t>.</a:t>
            </a:r>
          </a:p>
          <a:p>
            <a:r>
              <a:rPr lang="en-GB" sz="2000" dirty="0" smtClean="0">
                <a:solidFill>
                  <a:srgbClr val="3333FF"/>
                </a:solidFill>
              </a:rPr>
              <a:t>FORMATS</a:t>
            </a:r>
            <a:r>
              <a:rPr lang="en-GB" sz="2000" dirty="0" smtClean="0"/>
              <a:t> </a:t>
            </a:r>
            <a:r>
              <a:rPr lang="en-GB" sz="2000" dirty="0" err="1" smtClean="0"/>
              <a:t>incomegp</a:t>
            </a:r>
            <a:r>
              <a:rPr lang="en-GB" sz="2000" dirty="0" smtClean="0"/>
              <a:t>(F8.0).</a:t>
            </a:r>
          </a:p>
          <a:p>
            <a:r>
              <a:rPr lang="en-GB" sz="2000" dirty="0" smtClean="0">
                <a:solidFill>
                  <a:srgbClr val="FF00FF"/>
                </a:solidFill>
              </a:rPr>
              <a:t>*incomeg1.</a:t>
            </a:r>
          </a:p>
          <a:p>
            <a:r>
              <a:rPr lang="en-GB" sz="2000" dirty="0" smtClean="0">
                <a:solidFill>
                  <a:srgbClr val="3333FF"/>
                </a:solidFill>
              </a:rPr>
              <a:t>FORMATS</a:t>
            </a:r>
            <a:r>
              <a:rPr lang="en-GB" sz="2000" dirty="0" smtClean="0"/>
              <a:t> incomeg1(F8.0).</a:t>
            </a:r>
          </a:p>
          <a:p>
            <a:r>
              <a:rPr lang="en-GB" sz="2000" dirty="0" smtClean="0">
                <a:solidFill>
                  <a:srgbClr val="FF00FF"/>
                </a:solidFill>
              </a:rPr>
              <a:t>*trust.</a:t>
            </a:r>
          </a:p>
          <a:p>
            <a:r>
              <a:rPr lang="en-GB" sz="2000" dirty="0" smtClean="0">
                <a:solidFill>
                  <a:srgbClr val="3333FF"/>
                </a:solidFill>
              </a:rPr>
              <a:t>FORMATS</a:t>
            </a:r>
            <a:r>
              <a:rPr lang="en-GB" sz="2000" dirty="0" smtClean="0"/>
              <a:t> trust(F8.0).</a:t>
            </a:r>
          </a:p>
          <a:p>
            <a:r>
              <a:rPr lang="en-GB" sz="2000" dirty="0" smtClean="0">
                <a:solidFill>
                  <a:srgbClr val="FF00FF"/>
                </a:solidFill>
              </a:rPr>
              <a:t>*</a:t>
            </a:r>
            <a:r>
              <a:rPr lang="en-GB" sz="2000" dirty="0" err="1" smtClean="0">
                <a:solidFill>
                  <a:srgbClr val="FF00FF"/>
                </a:solidFill>
              </a:rPr>
              <a:t>volgp</a:t>
            </a:r>
            <a:r>
              <a:rPr lang="en-GB" sz="2000" dirty="0" smtClean="0">
                <a:solidFill>
                  <a:srgbClr val="FF00FF"/>
                </a:solidFill>
              </a:rPr>
              <a:t>.</a:t>
            </a:r>
          </a:p>
          <a:p>
            <a:r>
              <a:rPr lang="en-GB" sz="2000" dirty="0" smtClean="0">
                <a:solidFill>
                  <a:srgbClr val="3333FF"/>
                </a:solidFill>
              </a:rPr>
              <a:t>FORMATS</a:t>
            </a:r>
            <a:r>
              <a:rPr lang="en-GB" sz="2000" dirty="0" smtClean="0"/>
              <a:t> </a:t>
            </a:r>
            <a:r>
              <a:rPr lang="en-GB" sz="2000" dirty="0" err="1" smtClean="0"/>
              <a:t>volgp</a:t>
            </a:r>
            <a:r>
              <a:rPr lang="en-GB" sz="2000" dirty="0" smtClean="0"/>
              <a:t>(F8.0).</a:t>
            </a:r>
          </a:p>
          <a:p>
            <a:r>
              <a:rPr lang="en-GB" sz="2000" dirty="0" smtClean="0">
                <a:solidFill>
                  <a:srgbClr val="FF00FF"/>
                </a:solidFill>
              </a:rPr>
              <a:t>*volgp1.</a:t>
            </a:r>
          </a:p>
          <a:p>
            <a:r>
              <a:rPr lang="en-GB" sz="2000" dirty="0" smtClean="0">
                <a:solidFill>
                  <a:srgbClr val="3333FF"/>
                </a:solidFill>
              </a:rPr>
              <a:t>FORMATS</a:t>
            </a:r>
            <a:r>
              <a:rPr lang="en-GB" sz="2000" dirty="0" smtClean="0"/>
              <a:t> volgp1(F8.0).</a:t>
            </a:r>
          </a:p>
          <a:p>
            <a:r>
              <a:rPr lang="en-GB" sz="2000" dirty="0" smtClean="0">
                <a:solidFill>
                  <a:srgbClr val="FF00FF"/>
                </a:solidFill>
              </a:rPr>
              <a:t>*qual1.</a:t>
            </a:r>
          </a:p>
          <a:p>
            <a:r>
              <a:rPr lang="en-GB" sz="2000" dirty="0" smtClean="0">
                <a:solidFill>
                  <a:srgbClr val="3333FF"/>
                </a:solidFill>
              </a:rPr>
              <a:t>FORMATS</a:t>
            </a:r>
            <a:r>
              <a:rPr lang="en-GB" sz="2000" dirty="0" smtClean="0"/>
              <a:t> qual1(F8.0).</a:t>
            </a:r>
          </a:p>
          <a:p>
            <a:r>
              <a:rPr lang="en-GB" sz="2000" dirty="0" smtClean="0">
                <a:solidFill>
                  <a:srgbClr val="FF00FF"/>
                </a:solidFill>
              </a:rPr>
              <a:t>*qual2.</a:t>
            </a:r>
          </a:p>
          <a:p>
            <a:r>
              <a:rPr lang="en-GB" sz="2000" dirty="0" smtClean="0">
                <a:solidFill>
                  <a:srgbClr val="3333FF"/>
                </a:solidFill>
              </a:rPr>
              <a:t>FORMATS</a:t>
            </a:r>
            <a:r>
              <a:rPr lang="en-GB" sz="2000" dirty="0" smtClean="0"/>
              <a:t> qual2(F8.0).</a:t>
            </a:r>
          </a:p>
          <a:p>
            <a:r>
              <a:rPr lang="en-GB" sz="2000" dirty="0" smtClean="0">
                <a:solidFill>
                  <a:srgbClr val="3333FF"/>
                </a:solidFill>
              </a:rPr>
              <a:t>EXECUTE</a:t>
            </a:r>
            <a:r>
              <a:rPr lang="en-GB" sz="2000" dirty="0" smtClean="0"/>
              <a:t>.</a:t>
            </a:r>
            <a:endParaRPr lang="en-GB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470664" y="609600"/>
            <a:ext cx="3339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Using DVP and PASTE to change these produces the following syntax:</a:t>
            </a:r>
            <a:endParaRPr lang="en-GB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491968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So much easier (and quicker) to write: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sz="2800" b="1" dirty="0" smtClean="0">
                <a:solidFill>
                  <a:srgbClr val="3333FF"/>
                </a:solidFill>
              </a:rPr>
              <a:t>formats</a:t>
            </a:r>
            <a:r>
              <a:rPr lang="en-GB" sz="2800" dirty="0" smtClean="0"/>
              <a:t>  </a:t>
            </a:r>
            <a:r>
              <a:rPr lang="en-GB" sz="2800" dirty="0" err="1" smtClean="0"/>
              <a:t>agegp</a:t>
            </a:r>
            <a:r>
              <a:rPr lang="en-GB" sz="2800" dirty="0" smtClean="0"/>
              <a:t> to qual2 (f2.0).</a:t>
            </a:r>
            <a:endParaRPr lang="en-GB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3276600"/>
            <a:ext cx="642945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See also </a:t>
            </a:r>
            <a:r>
              <a:rPr lang="en-GB" sz="2800" b="1" dirty="0" smtClean="0"/>
              <a:t>Appendix</a:t>
            </a:r>
            <a:r>
              <a:rPr lang="en-GB" sz="2800" dirty="0" smtClean="0"/>
              <a:t>:</a:t>
            </a:r>
          </a:p>
          <a:p>
            <a:endParaRPr lang="en-GB" sz="2800" dirty="0" smtClean="0"/>
          </a:p>
          <a:p>
            <a:r>
              <a:rPr lang="en-GB" sz="2800" b="1" dirty="0" smtClean="0">
                <a:solidFill>
                  <a:srgbClr val="C00000"/>
                </a:solidFill>
              </a:rPr>
              <a:t>Changing SPSS settings for the </a:t>
            </a:r>
            <a:r>
              <a:rPr lang="en-GB" sz="2800" b="1" dirty="0" smtClean="0">
                <a:solidFill>
                  <a:srgbClr val="006600"/>
                </a:solidFill>
              </a:rPr>
              <a:t>Data Editor</a:t>
            </a:r>
            <a:endParaRPr lang="en-GB" sz="28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b="1" dirty="0" smtClean="0">
                <a:solidFill>
                  <a:srgbClr val="FF3300"/>
                </a:solidFill>
              </a:rPr>
              <a:t>NORC General Social Survey (GSS)  2008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371600"/>
            <a:ext cx="8382000" cy="4495800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hlinkClick r:id="rId2"/>
              </a:rPr>
              <a:t>Commentary on full NORC General Social Survey 2008</a:t>
            </a:r>
            <a:endParaRPr lang="en-GB" sz="2400" dirty="0" smtClean="0"/>
          </a:p>
          <a:p>
            <a:pPr algn="l"/>
            <a:r>
              <a:rPr lang="en-GB" sz="2400" dirty="0" smtClean="0"/>
              <a:t>                    </a:t>
            </a:r>
            <a:br>
              <a:rPr lang="en-GB" sz="2400" dirty="0" smtClean="0"/>
            </a:br>
            <a:r>
              <a:rPr lang="en-GB" sz="2400" dirty="0" smtClean="0">
                <a:hlinkClick r:id="rId3"/>
              </a:rPr>
              <a:t>Commentary on subset of General Social Survey 2008</a:t>
            </a:r>
            <a:r>
              <a:rPr lang="en-GB" sz="2400" dirty="0" smtClean="0"/>
              <a:t>      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as used by  Sweet and Grace-Martin</a:t>
            </a:r>
            <a:r>
              <a:rPr lang="en-GB" sz="2400" dirty="0" smtClean="0"/>
              <a:t> </a:t>
            </a:r>
            <a:br>
              <a:rPr lang="en-GB" sz="2400" dirty="0" smtClean="0"/>
            </a:br>
            <a:r>
              <a:rPr lang="en-GB" sz="2400" i="1" dirty="0" smtClean="0">
                <a:solidFill>
                  <a:srgbClr val="C00000"/>
                </a:solidFill>
                <a:hlinkClick r:id="rId4"/>
              </a:rPr>
              <a:t>Data Analysis with SPSS: A First Course in Applied Statistics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>
                <a:solidFill>
                  <a:schemeClr val="tx1"/>
                </a:solidFill>
              </a:rPr>
              <a:t>(4th Edition, Pearson, 2012) 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 smtClean="0"/>
          </a:p>
          <a:p>
            <a:pPr algn="l"/>
            <a:r>
              <a:rPr lang="en-GB" sz="2400" dirty="0" smtClean="0">
                <a:hlinkClick r:id="rId5"/>
              </a:rPr>
              <a:t>Commentary on GSS 2008 SPSS files for Babbie et al</a:t>
            </a:r>
            <a:r>
              <a:rPr lang="en-GB" sz="2400" dirty="0" smtClean="0"/>
              <a:t>      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as used by Babbie, Halley, Wagner &amp; Zaino</a:t>
            </a:r>
          </a:p>
          <a:p>
            <a:pPr algn="l"/>
            <a:r>
              <a:rPr lang="en-GB" sz="2400" b="1" i="1" dirty="0" smtClean="0">
                <a:hlinkClick r:id="rId6"/>
              </a:rPr>
              <a:t>Adventures in Social Research: Data Analysis Using IBM SPSS Statistics</a:t>
            </a:r>
            <a:r>
              <a:rPr lang="en-GB" sz="2400" dirty="0" smtClean="0"/>
              <a:t>  </a:t>
            </a:r>
            <a:r>
              <a:rPr lang="en-GB" sz="2400" dirty="0" smtClean="0">
                <a:solidFill>
                  <a:schemeClr val="tx1"/>
                </a:solidFill>
              </a:rPr>
              <a:t>(8th edition, Sage 2013))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609600"/>
            <a:ext cx="723900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 NORC file for GSS 2008 has variables in </a:t>
            </a:r>
            <a:r>
              <a:rPr lang="en-GB" sz="2400" dirty="0" smtClean="0">
                <a:solidFill>
                  <a:srgbClr val="C00000"/>
                </a:solidFill>
              </a:rPr>
              <a:t>alphabetical order</a:t>
            </a:r>
            <a:r>
              <a:rPr lang="en-GB" sz="2400" dirty="0" smtClean="0"/>
              <a:t> and the only questionnaire is the CAPI version.   Program Director Tom Smith says there is never a text version.  Creating one would be a mammoth task.</a:t>
            </a:r>
          </a:p>
          <a:p>
            <a:endParaRPr lang="en-GB" sz="2400" dirty="0" smtClean="0"/>
          </a:p>
          <a:p>
            <a:r>
              <a:rPr lang="en-GB" sz="2400" dirty="0" smtClean="0"/>
              <a:t>A version with variables in </a:t>
            </a:r>
            <a:r>
              <a:rPr lang="en-GB" sz="2400" dirty="0" smtClean="0">
                <a:solidFill>
                  <a:srgbClr val="C00000"/>
                </a:solidFill>
              </a:rPr>
              <a:t>questionnaire order</a:t>
            </a:r>
            <a:r>
              <a:rPr lang="en-GB" sz="2400" dirty="0" smtClean="0"/>
              <a:t> can be created by downloading the raw data and a syntax file from SDA at Berkeley.  Both NORC and SDA versions have all labels in </a:t>
            </a:r>
            <a:r>
              <a:rPr lang="en-GB" sz="2400" dirty="0" smtClean="0">
                <a:solidFill>
                  <a:srgbClr val="C00000"/>
                </a:solidFill>
              </a:rPr>
              <a:t>UPPER CASE</a:t>
            </a:r>
            <a:r>
              <a:rPr lang="en-GB" sz="2400" dirty="0" smtClean="0"/>
              <a:t>.</a:t>
            </a:r>
          </a:p>
          <a:p>
            <a:endParaRPr lang="en-GB" sz="2400" dirty="0" smtClean="0"/>
          </a:p>
          <a:p>
            <a:r>
              <a:rPr lang="en-GB" sz="2400" dirty="0" smtClean="0"/>
              <a:t>Sub-sets of GSS 2008 are used by Babbie et al (</a:t>
            </a:r>
            <a:r>
              <a:rPr lang="en-GB" sz="2400" dirty="0" smtClean="0">
                <a:solidFill>
                  <a:srgbClr val="C00000"/>
                </a:solidFill>
              </a:rPr>
              <a:t>alphabetical</a:t>
            </a:r>
            <a:r>
              <a:rPr lang="en-GB" sz="2400" dirty="0" smtClean="0"/>
              <a:t> order) and by Sweet and Grace-Martin (</a:t>
            </a:r>
            <a:r>
              <a:rPr lang="en-GB" sz="2400" dirty="0" smtClean="0">
                <a:solidFill>
                  <a:srgbClr val="C00000"/>
                </a:solidFill>
              </a:rPr>
              <a:t>questionnaire</a:t>
            </a:r>
            <a:r>
              <a:rPr lang="en-GB" sz="2400" dirty="0" smtClean="0"/>
              <a:t> order) but both have all variable and value labels in </a:t>
            </a:r>
            <a:r>
              <a:rPr lang="en-GB" sz="2400" dirty="0" smtClean="0">
                <a:solidFill>
                  <a:srgbClr val="C00000"/>
                </a:solidFill>
              </a:rPr>
              <a:t>UPPER CASE</a:t>
            </a:r>
            <a:r>
              <a:rPr lang="en-GB" sz="2400" dirty="0" smtClean="0"/>
              <a:t>.</a:t>
            </a:r>
          </a:p>
          <a:p>
            <a:endParaRPr lang="en-GB" sz="2400" dirty="0" smtClean="0"/>
          </a:p>
          <a:p>
            <a:r>
              <a:rPr lang="en-GB" sz="2400" dirty="0" smtClean="0"/>
              <a:t>None of the above have question numbers in the labels.</a:t>
            </a:r>
            <a:endParaRPr lang="en-GB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762000"/>
            <a:ext cx="7848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hlinkClick r:id="rId2"/>
              </a:rPr>
              <a:t>Commentary on full NORC General Social Survey 2008</a:t>
            </a:r>
            <a:endParaRPr lang="en-GB" sz="2400" dirty="0" smtClean="0"/>
          </a:p>
          <a:p>
            <a:endParaRPr lang="en-GB" sz="2400" dirty="0" smtClean="0"/>
          </a:p>
          <a:p>
            <a:r>
              <a:rPr lang="en-GB" sz="2400" b="1" dirty="0" smtClean="0"/>
              <a:t>First encounter with </a:t>
            </a:r>
            <a:r>
              <a:rPr lang="en-GB" sz="2400" b="1" dirty="0" smtClean="0">
                <a:solidFill>
                  <a:srgbClr val="C00000"/>
                </a:solidFill>
              </a:rPr>
              <a:t>GSS2008.SAV1</a:t>
            </a:r>
          </a:p>
          <a:p>
            <a:endParaRPr lang="en-GB" sz="2400" dirty="0" smtClean="0"/>
          </a:p>
          <a:p>
            <a:r>
              <a:rPr lang="en-GB" sz="2400" dirty="0" smtClean="0"/>
              <a:t>“</a:t>
            </a:r>
            <a:r>
              <a:rPr lang="en-GB" sz="2400" i="1" dirty="0" smtClean="0"/>
              <a:t>Here's what I tend to do with new-to-me SPSS saved files the first time I open them.   The file GSS2008.SAV arrived from the </a:t>
            </a:r>
            <a:r>
              <a:rPr lang="en-GB" sz="2400" dirty="0" smtClean="0">
                <a:hlinkClick r:id="rId3"/>
              </a:rPr>
              <a:t>Roper </a:t>
            </a:r>
            <a:r>
              <a:rPr lang="en-GB" sz="2400" dirty="0" err="1" smtClean="0">
                <a:hlinkClick r:id="rId3"/>
              </a:rPr>
              <a:t>Center</a:t>
            </a:r>
            <a:r>
              <a:rPr lang="en-GB" sz="2400" dirty="0" smtClean="0"/>
              <a:t> </a:t>
            </a:r>
            <a:r>
              <a:rPr lang="en-GB" sz="2400" i="1" dirty="0" smtClean="0"/>
              <a:t>in a zip file</a:t>
            </a:r>
            <a:r>
              <a:rPr lang="en-GB" sz="2400" dirty="0" smtClean="0"/>
              <a:t>”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3810000"/>
            <a:ext cx="762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Commentary includes examples of:</a:t>
            </a:r>
          </a:p>
          <a:p>
            <a:endParaRPr lang="en-GB" sz="2400" dirty="0" smtClean="0"/>
          </a:p>
          <a:p>
            <a:r>
              <a:rPr lang="en-GB" sz="2400" dirty="0" smtClean="0"/>
              <a:t>Syntax from </a:t>
            </a:r>
            <a:r>
              <a:rPr lang="en-GB" sz="2400" b="1" dirty="0" smtClean="0"/>
              <a:t>PASTE</a:t>
            </a:r>
            <a:r>
              <a:rPr lang="en-GB" sz="2400" dirty="0" smtClean="0"/>
              <a:t> when using </a:t>
            </a:r>
            <a:r>
              <a:rPr lang="en-GB" sz="2400" b="1" dirty="0" smtClean="0"/>
              <a:t>Define Variable Properties</a:t>
            </a:r>
          </a:p>
          <a:p>
            <a:r>
              <a:rPr lang="en-GB" sz="2400" dirty="0" smtClean="0"/>
              <a:t>Python code to change case of labels</a:t>
            </a:r>
          </a:p>
          <a:p>
            <a:r>
              <a:rPr lang="en-GB" sz="2400" b="1" dirty="0" smtClean="0"/>
              <a:t>CTRL+H</a:t>
            </a:r>
            <a:r>
              <a:rPr lang="en-GB" sz="2400" dirty="0" smtClean="0"/>
              <a:t> to substitute strings in Values column</a:t>
            </a:r>
            <a:endParaRPr lang="en-GB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61950"/>
            <a:ext cx="6553200" cy="613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1185</Words>
  <Application>Microsoft Office PowerPoint</Application>
  <PresentationFormat>On-screen Show (4:3)</PresentationFormat>
  <Paragraphs>220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Epilogue</vt:lpstr>
      <vt:lpstr>British Social Attitudes 2004</vt:lpstr>
      <vt:lpstr>Slide 3</vt:lpstr>
      <vt:lpstr>Slide 4</vt:lpstr>
      <vt:lpstr>Slide 5</vt:lpstr>
      <vt:lpstr>NORC General Social Survey (GSS)  2008 </vt:lpstr>
      <vt:lpstr>Slide 7</vt:lpstr>
      <vt:lpstr>Slide 8</vt:lpstr>
      <vt:lpstr>Slide 9</vt:lpstr>
      <vt:lpstr>Slide 10</vt:lpstr>
      <vt:lpstr>Slide 11</vt:lpstr>
      <vt:lpstr>Slide 12</vt:lpstr>
      <vt:lpstr>Slide 13</vt:lpstr>
      <vt:lpstr>    ONS Opinions Survey, Well‐Being Modules     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  Relative Deprivation and Social Justice   </vt:lpstr>
      <vt:lpstr>Slide 25</vt:lpstr>
      <vt:lpstr>The End</vt:lpstr>
      <vt:lpstr>Time for tea…</vt:lpstr>
      <vt:lpstr>…and you can’t do that in syntax!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NORC General Social Survey (GSS)   2008 </dc:title>
  <dc:creator>John</dc:creator>
  <cp:lastModifiedBy>John</cp:lastModifiedBy>
  <cp:revision>21</cp:revision>
  <dcterms:created xsi:type="dcterms:W3CDTF">2006-08-16T00:00:00Z</dcterms:created>
  <dcterms:modified xsi:type="dcterms:W3CDTF">2014-10-21T05:10:36Z</dcterms:modified>
</cp:coreProperties>
</file>